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2" r:id="rId4"/>
    <p:sldId id="263" r:id="rId5"/>
    <p:sldId id="291" r:id="rId6"/>
    <p:sldId id="264" r:id="rId7"/>
    <p:sldId id="292" r:id="rId8"/>
    <p:sldId id="258" r:id="rId9"/>
    <p:sldId id="287" r:id="rId10"/>
    <p:sldId id="259" r:id="rId11"/>
    <p:sldId id="285" r:id="rId12"/>
    <p:sldId id="288" r:id="rId13"/>
    <p:sldId id="286" r:id="rId14"/>
    <p:sldId id="289" r:id="rId15"/>
    <p:sldId id="290" r:id="rId16"/>
    <p:sldId id="260" r:id="rId17"/>
    <p:sldId id="261" r:id="rId18"/>
    <p:sldId id="295" r:id="rId19"/>
    <p:sldId id="296" r:id="rId20"/>
    <p:sldId id="297" r:id="rId21"/>
    <p:sldId id="298" r:id="rId22"/>
    <p:sldId id="299" r:id="rId23"/>
    <p:sldId id="300" r:id="rId24"/>
    <p:sldId id="301" r:id="rId25"/>
    <p:sldId id="302" r:id="rId26"/>
    <p:sldId id="303" r:id="rId27"/>
    <p:sldId id="293" r:id="rId28"/>
    <p:sldId id="272" r:id="rId29"/>
    <p:sldId id="277" r:id="rId30"/>
    <p:sldId id="278" r:id="rId31"/>
    <p:sldId id="282" r:id="rId32"/>
    <p:sldId id="294" r:id="rId33"/>
    <p:sldId id="265" r:id="rId34"/>
    <p:sldId id="266" r:id="rId35"/>
    <p:sldId id="267" r:id="rId36"/>
    <p:sldId id="268" r:id="rId37"/>
    <p:sldId id="269" r:id="rId38"/>
    <p:sldId id="270" r:id="rId39"/>
    <p:sldId id="271" r:id="rId40"/>
    <p:sldId id="273" r:id="rId41"/>
    <p:sldId id="274" r:id="rId42"/>
    <p:sldId id="275" r:id="rId43"/>
    <p:sldId id="276" r:id="rId44"/>
    <p:sldId id="279" r:id="rId45"/>
    <p:sldId id="280" r:id="rId46"/>
    <p:sldId id="281" r:id="rId47"/>
    <p:sldId id="283" r:id="rId48"/>
    <p:sldId id="284"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5851F55-31C6-E648-B189-0F9772564B11}" type="datetimeFigureOut">
              <a:rPr lang="en-US" smtClean="0"/>
              <a:t>11/19/2019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1BBC539-DEEE-7F4F-848B-5F297D15771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cott@behre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egis.nd.gov/cencode/t54c06.pdf?2016021514434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houselaw.com/employment/harassment-prevention.html" TargetMode="External"/><Relationship Id="rId2" Type="http://schemas.openxmlformats.org/officeDocument/2006/relationships/hyperlink" Target="https://leginfo.legislature.ca.gov/faces/billNavClient.xhtml?bill_id=201320140AB205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donothate.org-" TargetMode="External"/><Relationship Id="rId2" Type="http://schemas.openxmlformats.org/officeDocument/2006/relationships/hyperlink" Target="http://www.workplacebullying.org-" TargetMode="External"/><Relationship Id="rId1" Type="http://schemas.openxmlformats.org/officeDocument/2006/relationships/slideLayout" Target="../slideLayouts/slideLayout2.xml"/><Relationship Id="rId6" Type="http://schemas.openxmlformats.org/officeDocument/2006/relationships/hyperlink" Target="http://www.abusergoestowork.com" TargetMode="External"/><Relationship Id="rId5" Type="http://schemas.openxmlformats.org/officeDocument/2006/relationships/hyperlink" Target="http://www.stopbullying.gov" TargetMode="External"/><Relationship Id="rId4" Type="http://schemas.openxmlformats.org/officeDocument/2006/relationships/hyperlink" Target="http://www.healthyworkplacebill.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RESPONDING TO WORKPLACE BULLYING</a:t>
            </a:r>
          </a:p>
        </p:txBody>
      </p:sp>
      <p:sp>
        <p:nvSpPr>
          <p:cNvPr id="3" name="Subtitle 2"/>
          <p:cNvSpPr>
            <a:spLocks noGrp="1"/>
          </p:cNvSpPr>
          <p:nvPr>
            <p:ph type="subTitle" idx="1"/>
          </p:nvPr>
        </p:nvSpPr>
        <p:spPr>
          <a:xfrm>
            <a:off x="1322921" y="3299012"/>
            <a:ext cx="6766002" cy="2484373"/>
          </a:xfrm>
        </p:spPr>
        <p:txBody>
          <a:bodyPr>
            <a:normAutofit fontScale="47500" lnSpcReduction="20000"/>
          </a:bodyPr>
          <a:lstStyle/>
          <a:p>
            <a:r>
              <a:rPr lang="en-US" sz="7400" dirty="0"/>
              <a:t>National Business Institute</a:t>
            </a:r>
          </a:p>
          <a:p>
            <a:r>
              <a:rPr lang="en-US" sz="7400" dirty="0"/>
              <a:t>Webcast</a:t>
            </a:r>
          </a:p>
          <a:p>
            <a:r>
              <a:rPr lang="en-US" sz="7400" dirty="0"/>
              <a:t>Scott M. Behren</a:t>
            </a:r>
          </a:p>
          <a:p>
            <a:r>
              <a:rPr lang="en-US" sz="7400" dirty="0"/>
              <a:t>Behren Law Firm</a:t>
            </a:r>
          </a:p>
          <a:p>
            <a:r>
              <a:rPr lang="en-US" sz="7400" dirty="0">
                <a:hlinkClick r:id="rId2"/>
              </a:rPr>
              <a:t>scott@behrenlaw.com</a:t>
            </a:r>
            <a:endParaRPr lang="en-US" sz="7400" dirty="0"/>
          </a:p>
          <a:p>
            <a:endParaRPr lang="en-US" dirty="0"/>
          </a:p>
          <a:p>
            <a:endParaRPr lang="en-US" dirty="0"/>
          </a:p>
        </p:txBody>
      </p:sp>
    </p:spTree>
    <p:extLst>
      <p:ext uri="{BB962C8B-B14F-4D97-AF65-F5344CB8AC3E}">
        <p14:creationId xmlns:p14="http://schemas.microsoft.com/office/powerpoint/2010/main" val="218701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lstStyle/>
          <a:p>
            <a:r>
              <a:rPr lang="en-US" b="1" dirty="0"/>
              <a:t>Healthy Workplace Bill</a:t>
            </a:r>
          </a:p>
          <a:p>
            <a:r>
              <a:rPr lang="en-US" dirty="0"/>
              <a:t>Proposed legislation to be passed by states</a:t>
            </a:r>
          </a:p>
          <a:p>
            <a:r>
              <a:rPr lang="en-US" dirty="0"/>
              <a:t>Provides employees with redress for workplace bullying</a:t>
            </a:r>
          </a:p>
          <a:p>
            <a:r>
              <a:rPr lang="en-US" dirty="0"/>
              <a:t>Holds the employer accountable</a:t>
            </a:r>
          </a:p>
          <a:p>
            <a:r>
              <a:rPr lang="en-US" dirty="0"/>
              <a:t>Compels employers to prevent and correct conduct</a:t>
            </a:r>
          </a:p>
          <a:p>
            <a:endParaRPr lang="en-US" dirty="0"/>
          </a:p>
        </p:txBody>
      </p:sp>
    </p:spTree>
    <p:extLst>
      <p:ext uri="{BB962C8B-B14F-4D97-AF65-F5344CB8AC3E}">
        <p14:creationId xmlns:p14="http://schemas.microsoft.com/office/powerpoint/2010/main" val="278561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lstStyle/>
          <a:p>
            <a:r>
              <a:rPr lang="en-US" b="1" dirty="0"/>
              <a:t>Healthy Workplace Bill</a:t>
            </a:r>
          </a:p>
          <a:p>
            <a:r>
              <a:rPr lang="en-US" dirty="0"/>
              <a:t>Protections for employer</a:t>
            </a:r>
          </a:p>
          <a:p>
            <a:r>
              <a:rPr lang="en-US" dirty="0"/>
              <a:t>Defines abusive work environment</a:t>
            </a:r>
          </a:p>
          <a:p>
            <a:r>
              <a:rPr lang="en-US" dirty="0"/>
              <a:t>Protects employers from actions if they have a prevention and correction policy in place</a:t>
            </a:r>
          </a:p>
          <a:p>
            <a:endParaRPr lang="en-US" dirty="0"/>
          </a:p>
        </p:txBody>
      </p:sp>
    </p:spTree>
    <p:extLst>
      <p:ext uri="{BB962C8B-B14F-4D97-AF65-F5344CB8AC3E}">
        <p14:creationId xmlns:p14="http://schemas.microsoft.com/office/powerpoint/2010/main" val="4035828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lstStyle/>
          <a:p>
            <a:r>
              <a:rPr lang="en-US" b="1" dirty="0"/>
              <a:t>Tennesee</a:t>
            </a:r>
            <a:r>
              <a:rPr lang="en-US" dirty="0"/>
              <a:t> passed Healthy Workplace Act in 2014 that applied to public employers and was expanded to private employers in April 2019.  However, does not provide cause of action against employers.  Merely immunizes employers from claims of employees if they have a prevention policy that  (1) help employers recognize and respond to abusive conduct at work, and (2) prevent retaliation against employees who report any abusive conduct.</a:t>
            </a:r>
          </a:p>
        </p:txBody>
      </p:sp>
    </p:spTree>
    <p:extLst>
      <p:ext uri="{BB962C8B-B14F-4D97-AF65-F5344CB8AC3E}">
        <p14:creationId xmlns:p14="http://schemas.microsoft.com/office/powerpoint/2010/main" val="2522046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normAutofit fontScale="70000" lnSpcReduction="20000"/>
          </a:bodyPr>
          <a:lstStyle/>
          <a:p>
            <a:r>
              <a:rPr lang="en-US" b="1" dirty="0"/>
              <a:t>2016 UT Legislative Progress</a:t>
            </a:r>
          </a:p>
          <a:p>
            <a:r>
              <a:rPr lang="en-US" b="1" dirty="0"/>
              <a:t>Utah was the 14th state to introduce the Healthy Workplace Bill</a:t>
            </a:r>
          </a:p>
          <a:p>
            <a:r>
              <a:rPr lang="en-US" b="1" dirty="0"/>
              <a:t>Utah was 3rd to pass a state law related to workplace abusive conduct (2015)</a:t>
            </a:r>
          </a:p>
          <a:p>
            <a:endParaRPr lang="en-US" dirty="0"/>
          </a:p>
          <a:p>
            <a:r>
              <a:rPr lang="en-US" dirty="0"/>
              <a:t>		Sen. Alvin Jackson introduced </a:t>
            </a:r>
            <a:r>
              <a:rPr lang="en-US" b="1" dirty="0"/>
              <a:t>SB 214</a:t>
            </a:r>
            <a:r>
              <a:rPr lang="en-US" dirty="0"/>
              <a:t>, Workplace Abusive Conduct Amendments</a:t>
            </a:r>
          </a:p>
          <a:p>
            <a:r>
              <a:rPr lang="en-US" dirty="0"/>
              <a:t>		This bill modifies the definitions of "retaliatory action" and "adverse action" to include engaging in abusive conduct; and prohibits an employer from taking adverse action against an employee if the employee reports abusive conduct. It is an extension of protections for government employees under the state whistleblower law.</a:t>
            </a:r>
          </a:p>
        </p:txBody>
      </p:sp>
    </p:spTree>
    <p:extLst>
      <p:ext uri="{BB962C8B-B14F-4D97-AF65-F5344CB8AC3E}">
        <p14:creationId xmlns:p14="http://schemas.microsoft.com/office/powerpoint/2010/main" val="366411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noAutofit/>
          </a:bodyPr>
          <a:lstStyle/>
          <a:p>
            <a:r>
              <a:rPr lang="en-US" sz="2000" b="1" dirty="0"/>
              <a:t>North Dakota</a:t>
            </a:r>
          </a:p>
          <a:p>
            <a:r>
              <a:rPr lang="en-US" sz="2000" b="1" dirty="0"/>
              <a:t>	</a:t>
            </a:r>
            <a:r>
              <a:rPr lang="en-US" sz="2000" dirty="0"/>
              <a:t>Each state agency, department, and institution shall adopt and enforce a policy on employee harassment, including sexual harassment. The policy must clearly define harassment and specify the responsibilities of the employee, supervisor, and the agency, department, or institution. If an agency, department, or institution does not adopt a harassment policy, the agency, department, or institution must be subject to the policy adopted by the North Dakota human resource management services division.</a:t>
            </a:r>
          </a:p>
          <a:p>
            <a:r>
              <a:rPr lang="en-US" sz="2000" dirty="0"/>
              <a:t>		The text above is now encoded in </a:t>
            </a:r>
            <a:r>
              <a:rPr lang="en-US" sz="2000" u="sng" dirty="0">
                <a:hlinkClick r:id="rId2"/>
              </a:rPr>
              <a:t>State Law: Sec. 54-06-038 of the North Dakota Century Code.</a:t>
            </a:r>
            <a:endParaRPr lang="en-US" sz="2000" dirty="0"/>
          </a:p>
        </p:txBody>
      </p:sp>
    </p:spTree>
    <p:extLst>
      <p:ext uri="{BB962C8B-B14F-4D97-AF65-F5344CB8AC3E}">
        <p14:creationId xmlns:p14="http://schemas.microsoft.com/office/powerpoint/2010/main" val="83441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normAutofit fontScale="77500" lnSpcReduction="20000"/>
          </a:bodyPr>
          <a:lstStyle/>
          <a:p>
            <a:r>
              <a:rPr lang="en-US" b="1" dirty="0"/>
              <a:t>California</a:t>
            </a:r>
            <a:r>
              <a:rPr lang="en-US" dirty="0"/>
              <a:t>-Workplace bullying is NOT actually illegal in California. There is no California statute allowing employees to sue their employers and/or coworkers over cases of bullying at work.</a:t>
            </a:r>
          </a:p>
          <a:p>
            <a:r>
              <a:rPr lang="en-US" dirty="0"/>
              <a:t>However, a </a:t>
            </a:r>
            <a:r>
              <a:rPr lang="en-US" dirty="0">
                <a:hlinkClick r:id="rId2"/>
              </a:rPr>
              <a:t>2014 California law called AB 2053 does require California employers with 50 or more employees to provide training to supervisors every two years that includes training on prevention of "abusive conduct" (meaning workplace bullying). (This training is to be provided along with sexual harassment prevention training that employers are required to provide as part of their </a:t>
            </a:r>
            <a:r>
              <a:rPr lang="en-US" dirty="0">
                <a:hlinkClick r:id="rId3"/>
              </a:rPr>
              <a:t>strategy to prevent harassment in the workplace.)</a:t>
            </a:r>
          </a:p>
          <a:p>
            <a:r>
              <a:rPr lang="en-US" dirty="0"/>
              <a:t>Also, employees who are victims of workplace bullying may have a legal right to compensation if the bullying crosses the line into workplace harassment. </a:t>
            </a:r>
          </a:p>
        </p:txBody>
      </p:sp>
    </p:spTree>
    <p:extLst>
      <p:ext uri="{BB962C8B-B14F-4D97-AF65-F5344CB8AC3E}">
        <p14:creationId xmlns:p14="http://schemas.microsoft.com/office/powerpoint/2010/main" val="1425227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Bullying and Discrimination and Harassment Claims</a:t>
            </a:r>
          </a:p>
        </p:txBody>
      </p:sp>
      <p:sp>
        <p:nvSpPr>
          <p:cNvPr id="3" name="Content Placeholder 2"/>
          <p:cNvSpPr>
            <a:spLocks noGrp="1"/>
          </p:cNvSpPr>
          <p:nvPr>
            <p:ph idx="1"/>
          </p:nvPr>
        </p:nvSpPr>
        <p:spPr/>
        <p:txBody>
          <a:bodyPr/>
          <a:lstStyle/>
          <a:p>
            <a:r>
              <a:rPr lang="en-US" dirty="0"/>
              <a:t>Again, in most states there are no bullying claims that will stand on their own.</a:t>
            </a:r>
          </a:p>
          <a:p>
            <a:r>
              <a:rPr lang="en-US" dirty="0"/>
              <a:t>In many instances, bullying claims may overlap with discrimination and harassment and or whistleblowing claims so long as the bullying is premised upon a protected trait such as religion, gender, national origin, disability, </a:t>
            </a:r>
            <a:r>
              <a:rPr lang="en-US" i="1" dirty="0"/>
              <a:t>etc.</a:t>
            </a:r>
          </a:p>
        </p:txBody>
      </p:sp>
    </p:spTree>
    <p:extLst>
      <p:ext uri="{BB962C8B-B14F-4D97-AF65-F5344CB8AC3E}">
        <p14:creationId xmlns:p14="http://schemas.microsoft.com/office/powerpoint/2010/main" val="2414601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normAutofit lnSpcReduction="10000"/>
          </a:bodyPr>
          <a:lstStyle/>
          <a:p>
            <a:r>
              <a:rPr lang="en-US" dirty="0"/>
              <a:t>Set a no tolerance policy that sets forth consequences for any bullying</a:t>
            </a:r>
          </a:p>
          <a:p>
            <a:r>
              <a:rPr lang="en-US" dirty="0"/>
              <a:t>Make sure to present the policy to all employees </a:t>
            </a:r>
          </a:p>
          <a:p>
            <a:r>
              <a:rPr lang="en-US" dirty="0"/>
              <a:t>Promote anti-bullying training for both managers and other employees</a:t>
            </a:r>
          </a:p>
          <a:p>
            <a:r>
              <a:rPr lang="en-US" dirty="0"/>
              <a:t>Make sure there is an HR or other contact for employees to reach out to if there is bullying</a:t>
            </a:r>
          </a:p>
          <a:p>
            <a:r>
              <a:rPr lang="en-US" dirty="0"/>
              <a:t>Set out in writing a process to follow when complaints are made of bullying</a:t>
            </a:r>
          </a:p>
        </p:txBody>
      </p:sp>
    </p:spTree>
    <p:extLst>
      <p:ext uri="{BB962C8B-B14F-4D97-AF65-F5344CB8AC3E}">
        <p14:creationId xmlns:p14="http://schemas.microsoft.com/office/powerpoint/2010/main" val="596874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normAutofit lnSpcReduction="10000"/>
          </a:bodyPr>
          <a:lstStyle/>
          <a:p>
            <a:pPr marL="0" indent="0">
              <a:buNone/>
            </a:pPr>
            <a:r>
              <a:rPr lang="en-US" b="1" dirty="0"/>
              <a:t>Introduction</a:t>
            </a:r>
          </a:p>
          <a:p>
            <a:pPr marL="0" indent="0">
              <a:buNone/>
            </a:pPr>
            <a:r>
              <a:rPr lang="en-US" dirty="0"/>
              <a:t>Employer is committed to creating and maintaining a work place environment which fosters mutual respect, integrity and professional conduct.  In keeping with this policy the company has established this Policy as a procedure for all employees relating to the issue of workplace bullying and harassment. The Company will not tolerate bullying or harassment in the workplace and will make every reasonable effort to prevent and eliminate conduct which falls within the scope of this Policy.</a:t>
            </a:r>
          </a:p>
        </p:txBody>
      </p:sp>
    </p:spTree>
    <p:extLst>
      <p:ext uri="{BB962C8B-B14F-4D97-AF65-F5344CB8AC3E}">
        <p14:creationId xmlns:p14="http://schemas.microsoft.com/office/powerpoint/2010/main" val="179166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Bullying and harassment</a:t>
            </a:r>
            <a:br>
              <a:rPr lang="en-US" dirty="0"/>
            </a:br>
            <a:r>
              <a:rPr lang="en-US" dirty="0"/>
              <a:t>-includes any inappropriate conduct or comments by a person toward a worker that the person knew or reasonably ought to have known would cause that worker to be humiliated or intimidated, but</a:t>
            </a:r>
          </a:p>
          <a:p>
            <a:pPr marL="0" indent="0">
              <a:buNone/>
            </a:pPr>
            <a:r>
              <a:rPr lang="en-US" dirty="0"/>
              <a:t>-excludes any reasonable action taken by an employer or supervisor relating to the management and director of workers or the place of employment</a:t>
            </a:r>
          </a:p>
          <a:p>
            <a:pPr marL="0" indent="0">
              <a:buNone/>
            </a:pPr>
            <a:r>
              <a:rPr lang="en-US" dirty="0"/>
              <a:t>-Bullying and harassment are often characterized through insulting hurtful, hostile, vindictive, cruel or malicious behaviors which undermine, disrupt or negatively impact another’s ability to do this or her job and results in a harmful work environment for the employee.</a:t>
            </a:r>
          </a:p>
        </p:txBody>
      </p:sp>
    </p:spTree>
    <p:extLst>
      <p:ext uri="{BB962C8B-B14F-4D97-AF65-F5344CB8AC3E}">
        <p14:creationId xmlns:p14="http://schemas.microsoft.com/office/powerpoint/2010/main" val="343685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Bullying</a:t>
            </a:r>
          </a:p>
        </p:txBody>
      </p:sp>
      <p:sp>
        <p:nvSpPr>
          <p:cNvPr id="3" name="Content Placeholder 2"/>
          <p:cNvSpPr>
            <a:spLocks noGrp="1"/>
          </p:cNvSpPr>
          <p:nvPr>
            <p:ph idx="1"/>
          </p:nvPr>
        </p:nvSpPr>
        <p:spPr/>
        <p:txBody>
          <a:bodyPr/>
          <a:lstStyle/>
          <a:p>
            <a:r>
              <a:rPr lang="en-US" dirty="0"/>
              <a:t>Bullying is generally defined as unwelcome behavior that occurs over a period of time and is meant to harm someone who feels powerless to respond.</a:t>
            </a:r>
          </a:p>
          <a:p>
            <a:r>
              <a:rPr lang="en-US" dirty="0"/>
              <a:t>Verbal bullying includes teasing and threatening to cause harm, according to stopbullying.gov, a website managed by the U.S. Department of Health and Human Services.</a:t>
            </a:r>
          </a:p>
          <a:p>
            <a:endParaRPr lang="en-US" dirty="0"/>
          </a:p>
        </p:txBody>
      </p:sp>
    </p:spTree>
    <p:extLst>
      <p:ext uri="{BB962C8B-B14F-4D97-AF65-F5344CB8AC3E}">
        <p14:creationId xmlns:p14="http://schemas.microsoft.com/office/powerpoint/2010/main" val="3680531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lstStyle/>
          <a:p>
            <a:r>
              <a:rPr lang="en-US" dirty="0"/>
              <a:t>Bullying may be the result of deliberate intention or not.  It is important to recognize that it is the impact of the behavior on others, not the intent, which determines whether or not the bullying has occurred.  Depending upon the severity and impact of the behavior, a single significant incident may constitute bullying, if if is found to be sufficiently offensive, threatening or intimidating.  To determine whether or not bullying has occurred , each situation must be examined reasonably and objectively based upon specific facts.</a:t>
            </a:r>
          </a:p>
        </p:txBody>
      </p:sp>
    </p:spTree>
    <p:extLst>
      <p:ext uri="{BB962C8B-B14F-4D97-AF65-F5344CB8AC3E}">
        <p14:creationId xmlns:p14="http://schemas.microsoft.com/office/powerpoint/2010/main" val="3512659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normAutofit fontScale="92500" lnSpcReduction="10000"/>
          </a:bodyPr>
          <a:lstStyle/>
          <a:p>
            <a:r>
              <a:rPr lang="en-US" dirty="0"/>
              <a:t>Examples of conduct which might constitute bullying and harassment include:</a:t>
            </a:r>
          </a:p>
          <a:p>
            <a:r>
              <a:rPr lang="en-US" dirty="0"/>
              <a:t>-verbal, written or physical threats and intimidation</a:t>
            </a:r>
          </a:p>
          <a:p>
            <a:r>
              <a:rPr lang="en-US" dirty="0"/>
              <a:t>-insulting or derogatory remarks, gestures or actions</a:t>
            </a:r>
          </a:p>
          <a:p>
            <a:r>
              <a:rPr lang="en-US" dirty="0"/>
              <a:t>-shouting, yelling</a:t>
            </a:r>
          </a:p>
          <a:p>
            <a:r>
              <a:rPr lang="en-US" dirty="0"/>
              <a:t>Swearing and calling someone derogatory names</a:t>
            </a:r>
          </a:p>
          <a:p>
            <a:r>
              <a:rPr lang="en-US" dirty="0"/>
              <a:t>-targeting an individual through persistent unwanted criticism</a:t>
            </a:r>
          </a:p>
          <a:p>
            <a:r>
              <a:rPr lang="en-US" dirty="0"/>
              <a:t>Public ridicule</a:t>
            </a:r>
          </a:p>
        </p:txBody>
      </p:sp>
    </p:spTree>
    <p:extLst>
      <p:ext uri="{BB962C8B-B14F-4D97-AF65-F5344CB8AC3E}">
        <p14:creationId xmlns:p14="http://schemas.microsoft.com/office/powerpoint/2010/main" val="799580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lstStyle/>
          <a:p>
            <a:r>
              <a:rPr lang="en-US" dirty="0"/>
              <a:t>Vandalizing personal belongings</a:t>
            </a:r>
          </a:p>
          <a:p>
            <a:r>
              <a:rPr lang="en-US" dirty="0"/>
              <a:t>Spreading malicious rumors, gossip, or negative innuendo</a:t>
            </a:r>
          </a:p>
          <a:p>
            <a:endParaRPr lang="en-US" dirty="0"/>
          </a:p>
        </p:txBody>
      </p:sp>
    </p:spTree>
    <p:extLst>
      <p:ext uri="{BB962C8B-B14F-4D97-AF65-F5344CB8AC3E}">
        <p14:creationId xmlns:p14="http://schemas.microsoft.com/office/powerpoint/2010/main" val="322973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normAutofit fontScale="92500"/>
          </a:bodyPr>
          <a:lstStyle/>
          <a:p>
            <a:r>
              <a:rPr lang="en-US" b="1" dirty="0"/>
              <a:t>EMPLOYEE’s RIGHTS, ROLES AND RESPONSIBILITIES</a:t>
            </a:r>
          </a:p>
          <a:p>
            <a:r>
              <a:rPr lang="en-US" dirty="0"/>
              <a:t>Each and every employee of the Company is expected to support the implementation of this Policy by:</a:t>
            </a:r>
          </a:p>
          <a:p>
            <a:r>
              <a:rPr lang="en-US" dirty="0"/>
              <a:t>Conducting themselves in a manner which demonstrates professional conduct, mutual respect for others and which honors diversity in the workplace</a:t>
            </a:r>
          </a:p>
          <a:p>
            <a:r>
              <a:rPr lang="en-US" dirty="0"/>
              <a:t>Not engaging in the bullying and harassment of others</a:t>
            </a:r>
          </a:p>
          <a:p>
            <a:endParaRPr lang="en-US" dirty="0"/>
          </a:p>
          <a:p>
            <a:endParaRPr lang="en-US" dirty="0"/>
          </a:p>
        </p:txBody>
      </p:sp>
    </p:spTree>
    <p:extLst>
      <p:ext uri="{BB962C8B-B14F-4D97-AF65-F5344CB8AC3E}">
        <p14:creationId xmlns:p14="http://schemas.microsoft.com/office/powerpoint/2010/main" val="570524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lstStyle/>
          <a:p>
            <a:r>
              <a:rPr lang="en-US" dirty="0"/>
              <a:t>-participating fully and in good faith in any resolution process or formal complaint and investigation process where they have been identified as having potentially relevant information;</a:t>
            </a:r>
          </a:p>
          <a:p>
            <a:r>
              <a:rPr lang="en-US" dirty="0"/>
              <a:t>-reporting any bullying and harassing behaviors which they experience or observe in the workplace which may be in violation of this Policy; and</a:t>
            </a:r>
          </a:p>
          <a:p>
            <a:r>
              <a:rPr lang="en-US" dirty="0"/>
              <a:t>Respecting the rights to personal dignity, privacy and confidentiality pertaining to this Policy</a:t>
            </a:r>
          </a:p>
        </p:txBody>
      </p:sp>
    </p:spTree>
    <p:extLst>
      <p:ext uri="{BB962C8B-B14F-4D97-AF65-F5344CB8AC3E}">
        <p14:creationId xmlns:p14="http://schemas.microsoft.com/office/powerpoint/2010/main" val="188522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lstStyle/>
          <a:p>
            <a:r>
              <a:rPr lang="en-US" b="1" dirty="0"/>
              <a:t>MANAGEMENT ROLES AND RESPONSIBILITIES</a:t>
            </a:r>
          </a:p>
          <a:p>
            <a:r>
              <a:rPr lang="en-US" dirty="0"/>
              <a:t>While every employee is responsible maintaining and contributing to an environment which is free from bullying, those in positions of authority over staff carry more responsibility than other employees within the Company’s organization.  Management personnel have additional obligations to make every reasonable effort to establish and maintain a workplace free or bullying and harassment.</a:t>
            </a:r>
          </a:p>
        </p:txBody>
      </p:sp>
    </p:spTree>
    <p:extLst>
      <p:ext uri="{BB962C8B-B14F-4D97-AF65-F5344CB8AC3E}">
        <p14:creationId xmlns:p14="http://schemas.microsoft.com/office/powerpoint/2010/main" val="1853635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Anti-Bullying Policies</a:t>
            </a:r>
          </a:p>
        </p:txBody>
      </p:sp>
      <p:sp>
        <p:nvSpPr>
          <p:cNvPr id="3" name="Content Placeholder 2"/>
          <p:cNvSpPr>
            <a:spLocks noGrp="1"/>
          </p:cNvSpPr>
          <p:nvPr>
            <p:ph idx="1"/>
          </p:nvPr>
        </p:nvSpPr>
        <p:spPr/>
        <p:txBody>
          <a:bodyPr>
            <a:normAutofit fontScale="92500" lnSpcReduction="10000"/>
          </a:bodyPr>
          <a:lstStyle/>
          <a:p>
            <a:r>
              <a:rPr lang="en-US" dirty="0"/>
              <a:t>Related to this policy, their responsibilities include but are not limited to:</a:t>
            </a:r>
          </a:p>
          <a:p>
            <a:r>
              <a:rPr lang="en-US" dirty="0"/>
              <a:t>Ensuring that employees have full access to information regarding employer policies and standards</a:t>
            </a:r>
          </a:p>
          <a:p>
            <a:r>
              <a:rPr lang="en-US" dirty="0"/>
              <a:t>Respecting the rights of all parties to a fair, equitable and confidential process for responding to complaints</a:t>
            </a:r>
          </a:p>
          <a:p>
            <a:r>
              <a:rPr lang="en-US" dirty="0"/>
              <a:t>Providing support to all those who participate in a problem solving process and</a:t>
            </a:r>
          </a:p>
          <a:p>
            <a:r>
              <a:rPr lang="en-US" dirty="0"/>
              <a:t>Enforcement of corrective and/or disciplinary measures where applicable</a:t>
            </a:r>
          </a:p>
        </p:txBody>
      </p:sp>
    </p:spTree>
    <p:extLst>
      <p:ext uri="{BB962C8B-B14F-4D97-AF65-F5344CB8AC3E}">
        <p14:creationId xmlns:p14="http://schemas.microsoft.com/office/powerpoint/2010/main" val="2554192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lstStyle/>
          <a:p>
            <a:r>
              <a:rPr lang="en-US" b="1" dirty="0"/>
              <a:t>Cases Helpful to Claims of Bullying in Workplace</a:t>
            </a:r>
          </a:p>
        </p:txBody>
      </p:sp>
    </p:spTree>
    <p:extLst>
      <p:ext uri="{BB962C8B-B14F-4D97-AF65-F5344CB8AC3E}">
        <p14:creationId xmlns:p14="http://schemas.microsoft.com/office/powerpoint/2010/main" val="1169314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Tina Bruce v. Levy Premium Foodservices Limited Partnership of Tenn</a:t>
            </a:r>
            <a:r>
              <a:rPr lang="en-US" dirty="0"/>
              <a:t>, 324 F.Supp.3d 962 (M.D. Tenn. 2018)</a:t>
            </a:r>
          </a:p>
          <a:p>
            <a:r>
              <a:rPr lang="en-US" dirty="0"/>
              <a:t>Held some of the  conduct Bruce was terminated over including bullying could be interpreted as perpetuating gender stereotypes.</a:t>
            </a:r>
          </a:p>
          <a:p>
            <a:r>
              <a:rPr lang="en-US" dirty="0"/>
              <a:t>Sex stereotyping can include an employer who acts on belief that a woman cannot be aggressive</a:t>
            </a:r>
          </a:p>
        </p:txBody>
      </p:sp>
    </p:spTree>
    <p:extLst>
      <p:ext uri="{BB962C8B-B14F-4D97-AF65-F5344CB8AC3E}">
        <p14:creationId xmlns:p14="http://schemas.microsoft.com/office/powerpoint/2010/main" val="3153173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Christopher Seehawer v. McMinnville Water &amp; Light</a:t>
            </a:r>
            <a:r>
              <a:rPr lang="en-US" dirty="0"/>
              <a:t>, Case No: 16-cv-01682-AC (D.C. Oregon 3/15/19)</a:t>
            </a:r>
          </a:p>
          <a:p>
            <a:r>
              <a:rPr lang="en-US" dirty="0"/>
              <a:t>Bullying conduct that is not facially sex specific may violate Title VII</a:t>
            </a:r>
          </a:p>
          <a:p>
            <a:r>
              <a:rPr lang="en-US" dirty="0"/>
              <a:t>Where a male supervisor engaged in shouting in a a loud and hostile manner, used profanity, and was intimidating toward female employees this could satisfy the Title VII “because of sex requirements”</a:t>
            </a:r>
          </a:p>
        </p:txBody>
      </p:sp>
    </p:spTree>
    <p:extLst>
      <p:ext uri="{BB962C8B-B14F-4D97-AF65-F5344CB8AC3E}">
        <p14:creationId xmlns:p14="http://schemas.microsoft.com/office/powerpoint/2010/main" val="160257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Bullying</a:t>
            </a:r>
          </a:p>
        </p:txBody>
      </p:sp>
      <p:sp>
        <p:nvSpPr>
          <p:cNvPr id="3" name="Content Placeholder 2"/>
          <p:cNvSpPr>
            <a:spLocks noGrp="1"/>
          </p:cNvSpPr>
          <p:nvPr>
            <p:ph idx="1"/>
          </p:nvPr>
        </p:nvSpPr>
        <p:spPr/>
        <p:txBody>
          <a:bodyPr/>
          <a:lstStyle/>
          <a:p>
            <a:r>
              <a:rPr lang="en-US" dirty="0"/>
              <a:t>The Centers for Disease Control and Prevention (“CDC”) regards bullying as a serious problem to national health in America.</a:t>
            </a:r>
          </a:p>
          <a:p>
            <a:r>
              <a:rPr lang="en-US" dirty="0"/>
              <a:t>The CDC reports that “Bullying can result in physical injury, social and emotional distress, and even death.”</a:t>
            </a:r>
          </a:p>
        </p:txBody>
      </p:sp>
    </p:spTree>
    <p:extLst>
      <p:ext uri="{BB962C8B-B14F-4D97-AF65-F5344CB8AC3E}">
        <p14:creationId xmlns:p14="http://schemas.microsoft.com/office/powerpoint/2010/main" val="3410615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EEOC v. National Educ. Assn Alaska</a:t>
            </a:r>
            <a:r>
              <a:rPr lang="en-US" dirty="0"/>
              <a:t>, 422 F.3d 840 (9</a:t>
            </a:r>
            <a:r>
              <a:rPr lang="en-US" baseline="30000" dirty="0"/>
              <a:t>th</a:t>
            </a:r>
            <a:r>
              <a:rPr lang="en-US" dirty="0"/>
              <a:t> Cir 2005)</a:t>
            </a:r>
          </a:p>
          <a:p>
            <a:r>
              <a:rPr lang="en-US" dirty="0"/>
              <a:t>A pattern of abuse in the workplace directed at women whether or not motivated by lust or a desire to drive women out of the organization can violate Title VII.  This case illustrates where an abusive bully takes advantage of a traditionally female workplace because he is more comfortable when bullying women then bullying men.</a:t>
            </a:r>
          </a:p>
        </p:txBody>
      </p:sp>
    </p:spTree>
    <p:extLst>
      <p:ext uri="{BB962C8B-B14F-4D97-AF65-F5344CB8AC3E}">
        <p14:creationId xmlns:p14="http://schemas.microsoft.com/office/powerpoint/2010/main" val="758958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Bryant Junco v. Adventist Health Care System</a:t>
            </a:r>
            <a:r>
              <a:rPr lang="en-US" dirty="0"/>
              <a:t>, Case No: 17-22364-CIV-COOKE/Goodman (S.D. Fla. 9/24/18)</a:t>
            </a:r>
          </a:p>
          <a:p>
            <a:r>
              <a:rPr lang="en-US" dirty="0"/>
              <a:t>Motion to Dismiss denied where employee alleged hostile work environment based upon bullying, being mocked and harassed for being only male secretary and claiming that he must be homosexual</a:t>
            </a:r>
          </a:p>
          <a:p>
            <a:r>
              <a:rPr lang="en-US" dirty="0"/>
              <a:t>Denied Motion to Dismiss holding Complaint stated claims for Title VII violations</a:t>
            </a:r>
          </a:p>
        </p:txBody>
      </p:sp>
    </p:spTree>
    <p:extLst>
      <p:ext uri="{BB962C8B-B14F-4D97-AF65-F5344CB8AC3E}">
        <p14:creationId xmlns:p14="http://schemas.microsoft.com/office/powerpoint/2010/main" val="3591605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lstStyle/>
          <a:p>
            <a:r>
              <a:rPr lang="en-US" b="1" dirty="0"/>
              <a:t>Cases Not Helpful to Workplace Bullying Claims</a:t>
            </a:r>
          </a:p>
        </p:txBody>
      </p:sp>
    </p:spTree>
    <p:extLst>
      <p:ext uri="{BB962C8B-B14F-4D97-AF65-F5344CB8AC3E}">
        <p14:creationId xmlns:p14="http://schemas.microsoft.com/office/powerpoint/2010/main" val="1615779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Wallace Borski v. Staten Island Rapid Transit</a:t>
            </a:r>
            <a:r>
              <a:rPr lang="en-US" dirty="0"/>
              <a:t>, Case No: 09-4916 (2</a:t>
            </a:r>
            <a:r>
              <a:rPr lang="en-US" baseline="30000" dirty="0"/>
              <a:t>nd</a:t>
            </a:r>
            <a:r>
              <a:rPr lang="en-US" dirty="0"/>
              <a:t> Cir 3/16/11)</a:t>
            </a:r>
          </a:p>
          <a:p>
            <a:r>
              <a:rPr lang="en-US" dirty="0"/>
              <a:t>Denial of leave to amend based upon futility</a:t>
            </a:r>
          </a:p>
          <a:p>
            <a:r>
              <a:rPr lang="en-US" dirty="0"/>
              <a:t>“would have been futile for the district court to permit Borski to raise his hostile work environment claim because workplace bullying, such as the behavior exhibited by Borski’s colleagues in this case, does not constitute discrimination merely because it contains ‘sexual content or connotations’”</a:t>
            </a:r>
          </a:p>
          <a:p>
            <a:endParaRPr lang="en-US" dirty="0"/>
          </a:p>
          <a:p>
            <a:endParaRPr lang="en-US" dirty="0"/>
          </a:p>
        </p:txBody>
      </p:sp>
    </p:spTree>
    <p:extLst>
      <p:ext uri="{BB962C8B-B14F-4D97-AF65-F5344CB8AC3E}">
        <p14:creationId xmlns:p14="http://schemas.microsoft.com/office/powerpoint/2010/main" val="3426412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Jesus Acosta v. East Penn Manufacturing Company</a:t>
            </a:r>
            <a:r>
              <a:rPr lang="en-US" dirty="0"/>
              <a:t>, Inc., Case No: 14-1859 (E.D. Pa. 9/30/15).</a:t>
            </a:r>
          </a:p>
          <a:p>
            <a:r>
              <a:rPr lang="en-US" dirty="0"/>
              <a:t>Employee brought claim under Title VII for racial remarks and workplace bullying</a:t>
            </a:r>
          </a:p>
          <a:p>
            <a:r>
              <a:rPr lang="en-US" dirty="0"/>
              <a:t>Summary judgment entered where there was no evidence that the employee’s workplace bullying was attributable to his race and therefore he did not satisfy the first prong of a hostile work environment test.</a:t>
            </a:r>
          </a:p>
        </p:txBody>
      </p:sp>
    </p:spTree>
    <p:extLst>
      <p:ext uri="{BB962C8B-B14F-4D97-AF65-F5344CB8AC3E}">
        <p14:creationId xmlns:p14="http://schemas.microsoft.com/office/powerpoint/2010/main" val="886600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Walter Hawkins v. David Hidalgo</a:t>
            </a:r>
            <a:r>
              <a:rPr lang="en-US" dirty="0"/>
              <a:t>, 2019 NY Slip Op 33232 (U) (S.C. N.Y. 10/30/19)</a:t>
            </a:r>
          </a:p>
          <a:p>
            <a:r>
              <a:rPr lang="en-US" dirty="0"/>
              <a:t>Claims brought under NY whistleblower act claiming that complaints about bullying resulted in termination</a:t>
            </a:r>
          </a:p>
          <a:p>
            <a:r>
              <a:rPr lang="en-US" dirty="0"/>
              <a:t>Trial Court granted Motion to Dismiss.</a:t>
            </a:r>
          </a:p>
          <a:p>
            <a:r>
              <a:rPr lang="en-US" dirty="0"/>
              <a:t>“bullying without more does not rise to the level of a violation of law, rule or regulation.”</a:t>
            </a:r>
          </a:p>
        </p:txBody>
      </p:sp>
    </p:spTree>
    <p:extLst>
      <p:ext uri="{BB962C8B-B14F-4D97-AF65-F5344CB8AC3E}">
        <p14:creationId xmlns:p14="http://schemas.microsoft.com/office/powerpoint/2010/main" val="2950022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normAutofit lnSpcReduction="10000"/>
          </a:bodyPr>
          <a:lstStyle/>
          <a:p>
            <a:r>
              <a:rPr lang="en-US" i="1" dirty="0"/>
              <a:t>Ashman Jaber v. Firstmerit Corp</a:t>
            </a:r>
            <a:r>
              <a:rPr lang="en-US" dirty="0"/>
              <a:t>., 81 N.E.3d 879 (Ohio App. 2017)</a:t>
            </a:r>
          </a:p>
          <a:p>
            <a:r>
              <a:rPr lang="en-US" dirty="0"/>
              <a:t>Employee brings claim for wrongful discharge in violation of public policy based upon workplace bullying</a:t>
            </a:r>
          </a:p>
          <a:p>
            <a:r>
              <a:rPr lang="en-US" dirty="0"/>
              <a:t>Brought under  Ohio statute that prohibits termination based upon violation of public policy</a:t>
            </a:r>
          </a:p>
          <a:p>
            <a:r>
              <a:rPr lang="en-US" dirty="0"/>
              <a:t>Court held no public policy against workplace bullying in Oh.  Employment laws not general civility code</a:t>
            </a:r>
          </a:p>
        </p:txBody>
      </p:sp>
    </p:spTree>
    <p:extLst>
      <p:ext uri="{BB962C8B-B14F-4D97-AF65-F5344CB8AC3E}">
        <p14:creationId xmlns:p14="http://schemas.microsoft.com/office/powerpoint/2010/main" val="851770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Rosemarie Vito v. Bausch &amp; Lomb Incorporated</a:t>
            </a:r>
            <a:r>
              <a:rPr lang="en-US" dirty="0"/>
              <a:t>, Case No; 10-756-cv (2</a:t>
            </a:r>
            <a:r>
              <a:rPr lang="en-US" baseline="30000" dirty="0"/>
              <a:t>nd</a:t>
            </a:r>
            <a:r>
              <a:rPr lang="en-US" dirty="0"/>
              <a:t> Circ. 12/17/10)</a:t>
            </a:r>
          </a:p>
          <a:p>
            <a:r>
              <a:rPr lang="en-US" dirty="0"/>
              <a:t>Many of the incidents Vito claims demonstrate a hostile work environment amount to, at most, workplace bullying completely detached from any discriminatory motive.</a:t>
            </a:r>
          </a:p>
          <a:p>
            <a:r>
              <a:rPr lang="en-US" dirty="0"/>
              <a:t>Affirmed summary judgment of trial court</a:t>
            </a:r>
          </a:p>
        </p:txBody>
      </p:sp>
    </p:spTree>
    <p:extLst>
      <p:ext uri="{BB962C8B-B14F-4D97-AF65-F5344CB8AC3E}">
        <p14:creationId xmlns:p14="http://schemas.microsoft.com/office/powerpoint/2010/main" val="3100309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lstStyle/>
          <a:p>
            <a:r>
              <a:rPr lang="en-US" i="1" dirty="0"/>
              <a:t>Kathleen McKay v. The Medical University of South Carolina</a:t>
            </a:r>
            <a:r>
              <a:rPr lang="en-US" dirty="0"/>
              <a:t>, Case No: 2:17-45-RMG (D. S.C., 2017)</a:t>
            </a:r>
          </a:p>
          <a:p>
            <a:r>
              <a:rPr lang="en-US" dirty="0"/>
              <a:t>“workplace bullying and ridicule, standing alone, are not FMLA violations”</a:t>
            </a:r>
          </a:p>
        </p:txBody>
      </p:sp>
    </p:spTree>
    <p:extLst>
      <p:ext uri="{BB962C8B-B14F-4D97-AF65-F5344CB8AC3E}">
        <p14:creationId xmlns:p14="http://schemas.microsoft.com/office/powerpoint/2010/main" val="1298375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lstStyle/>
          <a:p>
            <a:r>
              <a:rPr lang="en-US" i="1" dirty="0"/>
              <a:t>Fred L. Nance v. NBCUniversal Media, LLC</a:t>
            </a:r>
            <a:r>
              <a:rPr lang="en-US" dirty="0"/>
              <a:t>, Case No: 16-11635 (N.D. Ill. 4/12/18)</a:t>
            </a:r>
          </a:p>
          <a:p>
            <a:r>
              <a:rPr lang="en-US" dirty="0"/>
              <a:t>Employee brought hostile work environment based upon conflicts and general bullying but fails to allege a connection between his harassment and his race. Held no hostile work environment and dismissed this count of Complaint</a:t>
            </a:r>
          </a:p>
          <a:p>
            <a:endParaRPr lang="en-US" dirty="0"/>
          </a:p>
        </p:txBody>
      </p:sp>
    </p:spTree>
    <p:extLst>
      <p:ext uri="{BB962C8B-B14F-4D97-AF65-F5344CB8AC3E}">
        <p14:creationId xmlns:p14="http://schemas.microsoft.com/office/powerpoint/2010/main" val="1126966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Bullying</a:t>
            </a:r>
          </a:p>
        </p:txBody>
      </p:sp>
      <p:sp>
        <p:nvSpPr>
          <p:cNvPr id="3" name="Content Placeholder 2"/>
          <p:cNvSpPr>
            <a:spLocks noGrp="1"/>
          </p:cNvSpPr>
          <p:nvPr>
            <p:ph idx="1"/>
          </p:nvPr>
        </p:nvSpPr>
        <p:spPr/>
        <p:txBody>
          <a:bodyPr/>
          <a:lstStyle/>
          <a:p>
            <a:r>
              <a:rPr lang="en-US" dirty="0"/>
              <a:t>According to a 2014 national survey conducted by Zogby International and the Workplace Bullying Institute:</a:t>
            </a:r>
          </a:p>
          <a:p>
            <a:r>
              <a:rPr lang="en-US" dirty="0"/>
              <a:t>27% of workers have experienced bullying in the workplace</a:t>
            </a:r>
          </a:p>
          <a:p>
            <a:r>
              <a:rPr lang="en-US" dirty="0"/>
              <a:t>72% of employers who have received bullying complaints ignored the problem or made it worse</a:t>
            </a:r>
          </a:p>
          <a:p>
            <a:r>
              <a:rPr lang="en-US" dirty="0"/>
              <a:t>56% of workplace bullies were supervisors</a:t>
            </a:r>
          </a:p>
        </p:txBody>
      </p:sp>
    </p:spTree>
    <p:extLst>
      <p:ext uri="{BB962C8B-B14F-4D97-AF65-F5344CB8AC3E}">
        <p14:creationId xmlns:p14="http://schemas.microsoft.com/office/powerpoint/2010/main" val="568982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lstStyle/>
          <a:p>
            <a:r>
              <a:rPr lang="en-US" i="1" dirty="0"/>
              <a:t>Kervin Jeanty v. Precision Pipeline Solutions, LLC</a:t>
            </a:r>
            <a:r>
              <a:rPr lang="en-US" dirty="0"/>
              <a:t>, Case No 18CV7721 (S.D.N.Y. 8/2/19)</a:t>
            </a:r>
          </a:p>
          <a:p>
            <a:r>
              <a:rPr lang="en-US" dirty="0"/>
              <a:t>“Even if mean-spiritedness or bullying renders a workplace environment abusive, there is no violation of the law unless that mean-spiritedness or bullying is rooted in discrimination based on a protected characteristic”</a:t>
            </a:r>
          </a:p>
          <a:p>
            <a:r>
              <a:rPr lang="en-US" dirty="0"/>
              <a:t>Title VII does not set forth a general civility code for the American workplace</a:t>
            </a:r>
          </a:p>
        </p:txBody>
      </p:sp>
    </p:spTree>
    <p:extLst>
      <p:ext uri="{BB962C8B-B14F-4D97-AF65-F5344CB8AC3E}">
        <p14:creationId xmlns:p14="http://schemas.microsoft.com/office/powerpoint/2010/main" val="2782999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Christina K. Connearney v. Main Line Hospitals, Inc.</a:t>
            </a:r>
            <a:r>
              <a:rPr lang="en-US" dirty="0"/>
              <a:t>, Case No: 15-02730 (E.D. Pa. 12/22/15)</a:t>
            </a:r>
          </a:p>
          <a:p>
            <a:r>
              <a:rPr lang="en-US" dirty="0"/>
              <a:t>Court held that there is no common law cause of action against bullying</a:t>
            </a:r>
          </a:p>
          <a:p>
            <a:r>
              <a:rPr lang="en-US" dirty="0"/>
              <a:t>Court refused to create a common law action against bullying in workplace</a:t>
            </a:r>
          </a:p>
        </p:txBody>
      </p:sp>
    </p:spTree>
    <p:extLst>
      <p:ext uri="{BB962C8B-B14F-4D97-AF65-F5344CB8AC3E}">
        <p14:creationId xmlns:p14="http://schemas.microsoft.com/office/powerpoint/2010/main" val="363145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Cecilia Catherin Mack v. Paris Maintenance Co, Inc</a:t>
            </a:r>
            <a:r>
              <a:rPr lang="en-US" dirty="0"/>
              <a:t>., 14cv6955-GBD-FM (S.D.N.Y. 2/22/16)</a:t>
            </a:r>
          </a:p>
          <a:p>
            <a:r>
              <a:rPr lang="en-US" dirty="0"/>
              <a:t>Employee brought hostile work environment claim.</a:t>
            </a:r>
          </a:p>
          <a:p>
            <a:r>
              <a:rPr lang="en-US" dirty="0"/>
              <a:t>mere workplace bullying is not enough to give rise to an actionable hostile work environment claim.  Rather, there must be a showing that the conduct occurred because of the employee’s membership in a protected class</a:t>
            </a:r>
          </a:p>
        </p:txBody>
      </p:sp>
    </p:spTree>
    <p:extLst>
      <p:ext uri="{BB962C8B-B14F-4D97-AF65-F5344CB8AC3E}">
        <p14:creationId xmlns:p14="http://schemas.microsoft.com/office/powerpoint/2010/main" val="42669372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Wanda Williams v. New York City Dept of Education</a:t>
            </a:r>
            <a:r>
              <a:rPr lang="en-US" dirty="0"/>
              <a:t>, 17-cv-1996 (S.D.N.Y. 9/29/18)</a:t>
            </a:r>
          </a:p>
          <a:p>
            <a:r>
              <a:rPr lang="en-US" dirty="0"/>
              <a:t>Mere workplace bullying is not enough to give rise to an actionable hostile work environment claim.  Rather there must be a showing that the conduct occurred because of the employees membership in a protected class.</a:t>
            </a:r>
          </a:p>
        </p:txBody>
      </p:sp>
    </p:spTree>
    <p:extLst>
      <p:ext uri="{BB962C8B-B14F-4D97-AF65-F5344CB8AC3E}">
        <p14:creationId xmlns:p14="http://schemas.microsoft.com/office/powerpoint/2010/main" val="1181207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Tameka Barnes v. Nationwide Mutual Insurance Company</a:t>
            </a:r>
            <a:r>
              <a:rPr lang="en-US" dirty="0"/>
              <a:t>, Case No: 14-1771 (3</a:t>
            </a:r>
            <a:r>
              <a:rPr lang="en-US" baseline="30000" dirty="0"/>
              <a:t>rd</a:t>
            </a:r>
            <a:r>
              <a:rPr lang="en-US" dirty="0"/>
              <a:t> Cir. 1/23/15)</a:t>
            </a:r>
          </a:p>
          <a:p>
            <a:r>
              <a:rPr lang="en-US" dirty="0"/>
              <a:t>“Bullying or discrimination of any kind in the workplace is wrong, but not every wrong is a violation of federal law.”</a:t>
            </a:r>
          </a:p>
        </p:txBody>
      </p:sp>
    </p:spTree>
    <p:extLst>
      <p:ext uri="{BB962C8B-B14F-4D97-AF65-F5344CB8AC3E}">
        <p14:creationId xmlns:p14="http://schemas.microsoft.com/office/powerpoint/2010/main" val="38290136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	</a:t>
            </a:r>
          </a:p>
        </p:txBody>
      </p:sp>
      <p:sp>
        <p:nvSpPr>
          <p:cNvPr id="3" name="Content Placeholder 2"/>
          <p:cNvSpPr>
            <a:spLocks noGrp="1"/>
          </p:cNvSpPr>
          <p:nvPr>
            <p:ph idx="1"/>
          </p:nvPr>
        </p:nvSpPr>
        <p:spPr/>
        <p:txBody>
          <a:bodyPr/>
          <a:lstStyle/>
          <a:p>
            <a:r>
              <a:rPr lang="en-US" i="1" dirty="0"/>
              <a:t>Christian R. Evert v. Wyoming County Community Health System</a:t>
            </a:r>
            <a:r>
              <a:rPr lang="en-US" dirty="0"/>
              <a:t>, 14-CV-912 (W.D.N.Y. 5/4/17)</a:t>
            </a:r>
          </a:p>
          <a:p>
            <a:r>
              <a:rPr lang="en-US" dirty="0"/>
              <a:t>Bullying and harassment have no place in the workplace, but unless they are motivated by the victims membership in a protected class, they do not provide a basis for an action under Title VII…the Court does not condone bullying, but it cannot read Title VII to protects its victims unless the bullying reflects discrimination based upon race, color, religion, sex or national origin.</a:t>
            </a:r>
          </a:p>
          <a:p>
            <a:endParaRPr lang="en-US" dirty="0"/>
          </a:p>
        </p:txBody>
      </p:sp>
    </p:spTree>
    <p:extLst>
      <p:ext uri="{BB962C8B-B14F-4D97-AF65-F5344CB8AC3E}">
        <p14:creationId xmlns:p14="http://schemas.microsoft.com/office/powerpoint/2010/main" val="3711543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br>
              <a:rPr lang="en-US" dirty="0"/>
            </a:br>
            <a:endParaRPr lang="en-US" dirty="0"/>
          </a:p>
        </p:txBody>
      </p:sp>
      <p:sp>
        <p:nvSpPr>
          <p:cNvPr id="3" name="Content Placeholder 2"/>
          <p:cNvSpPr>
            <a:spLocks noGrp="1"/>
          </p:cNvSpPr>
          <p:nvPr>
            <p:ph idx="1"/>
          </p:nvPr>
        </p:nvSpPr>
        <p:spPr/>
        <p:txBody>
          <a:bodyPr/>
          <a:lstStyle/>
          <a:p>
            <a:r>
              <a:rPr lang="en-US" i="1" dirty="0"/>
              <a:t>Brenda Ganheart v. Charles Brown</a:t>
            </a:r>
            <a:r>
              <a:rPr lang="en-US" dirty="0"/>
              <a:t>, Case No: 17-43 (E.D. La. 7/24/17)</a:t>
            </a:r>
          </a:p>
          <a:p>
            <a:r>
              <a:rPr lang="en-US" dirty="0"/>
              <a:t>Employee did not plead sufficient facts to establish hostile work environment.  At best employee raised non-specific allegations of bullying and close supervision and do not contain sufficient factual details to plausibly allege a hostile work environment claim.</a:t>
            </a:r>
          </a:p>
        </p:txBody>
      </p:sp>
    </p:spTree>
    <p:extLst>
      <p:ext uri="{BB962C8B-B14F-4D97-AF65-F5344CB8AC3E}">
        <p14:creationId xmlns:p14="http://schemas.microsoft.com/office/powerpoint/2010/main" val="1228620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Case-Law</a:t>
            </a:r>
          </a:p>
        </p:txBody>
      </p:sp>
      <p:sp>
        <p:nvSpPr>
          <p:cNvPr id="3" name="Content Placeholder 2"/>
          <p:cNvSpPr>
            <a:spLocks noGrp="1"/>
          </p:cNvSpPr>
          <p:nvPr>
            <p:ph idx="1"/>
          </p:nvPr>
        </p:nvSpPr>
        <p:spPr/>
        <p:txBody>
          <a:bodyPr/>
          <a:lstStyle/>
          <a:p>
            <a:r>
              <a:rPr lang="en-US" i="1" dirty="0"/>
              <a:t>Blair Davis-Garett v. Urban Outfitters, Inc</a:t>
            </a:r>
            <a:r>
              <a:rPr lang="en-US" dirty="0"/>
              <a:t>., 15-CV-09598 (S.D. N.Y. 9/27/17)</a:t>
            </a:r>
          </a:p>
          <a:p>
            <a:r>
              <a:rPr lang="en-US" dirty="0"/>
              <a:t>Mere bullying is not enough to make a hostile work environment.  Courts look at frequency of conduct, its severity, whether its physically threatening or humiliating or a mere offensive utterance and whether it interferes with employees job performance</a:t>
            </a:r>
          </a:p>
          <a:p>
            <a:endParaRPr lang="en-US" dirty="0"/>
          </a:p>
        </p:txBody>
      </p:sp>
    </p:spTree>
    <p:extLst>
      <p:ext uri="{BB962C8B-B14F-4D97-AF65-F5344CB8AC3E}">
        <p14:creationId xmlns:p14="http://schemas.microsoft.com/office/powerpoint/2010/main" val="1946428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fontScale="70000" lnSpcReduction="20000"/>
          </a:bodyPr>
          <a:lstStyle/>
          <a:p>
            <a:r>
              <a:rPr lang="en-US" dirty="0">
                <a:hlinkClick r:id="rId2"/>
              </a:rPr>
              <a:t>www.workplacebullying.org-</a:t>
            </a:r>
            <a:r>
              <a:rPr lang="en-US" dirty="0"/>
              <a:t> workplace bullying institute</a:t>
            </a:r>
          </a:p>
          <a:p>
            <a:r>
              <a:rPr lang="en-US" dirty="0">
                <a:hlinkClick r:id="rId3"/>
              </a:rPr>
              <a:t>www.donothate.org-</a:t>
            </a:r>
            <a:r>
              <a:rPr lang="en-US" dirty="0"/>
              <a:t> Do Not Hate Foundation</a:t>
            </a:r>
          </a:p>
          <a:p>
            <a:r>
              <a:rPr lang="en-US" dirty="0">
                <a:hlinkClick r:id="rId4"/>
              </a:rPr>
              <a:t>www.healthyworkplacebill.org</a:t>
            </a:r>
            <a:r>
              <a:rPr lang="en-US" dirty="0"/>
              <a:t> site with summary of the features of Healthy Workplace Bill</a:t>
            </a:r>
          </a:p>
          <a:p>
            <a:r>
              <a:rPr lang="en-US" dirty="0">
                <a:hlinkClick r:id="rId5"/>
              </a:rPr>
              <a:t>www.stopbullying.gov</a:t>
            </a:r>
            <a:endParaRPr lang="en-US" dirty="0"/>
          </a:p>
          <a:p>
            <a:r>
              <a:rPr lang="en-US" dirty="0">
                <a:hlinkClick r:id="rId6"/>
              </a:rPr>
              <a:t>www.abusergoestowork.com</a:t>
            </a:r>
            <a:endParaRPr lang="en-US" dirty="0"/>
          </a:p>
          <a:p>
            <a:endParaRPr lang="en-US" dirty="0"/>
          </a:p>
          <a:p>
            <a:endParaRPr lang="en-US" dirty="0"/>
          </a:p>
          <a:p>
            <a:endParaRPr lang="en-US" dirty="0"/>
          </a:p>
          <a:p>
            <a:r>
              <a:rPr lang="en-US" dirty="0"/>
              <a:t>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1123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Bullying Effects on Employers</a:t>
            </a:r>
          </a:p>
        </p:txBody>
      </p:sp>
      <p:sp>
        <p:nvSpPr>
          <p:cNvPr id="3" name="Content Placeholder 2"/>
          <p:cNvSpPr>
            <a:spLocks noGrp="1"/>
          </p:cNvSpPr>
          <p:nvPr>
            <p:ph idx="1"/>
          </p:nvPr>
        </p:nvSpPr>
        <p:spPr/>
        <p:txBody>
          <a:bodyPr/>
          <a:lstStyle/>
          <a:p>
            <a:r>
              <a:rPr lang="en-US" dirty="0"/>
              <a:t>Low morale for employees</a:t>
            </a:r>
          </a:p>
          <a:p>
            <a:r>
              <a:rPr lang="en-US" dirty="0"/>
              <a:t>Low productivity for employees</a:t>
            </a:r>
          </a:p>
          <a:p>
            <a:r>
              <a:rPr lang="en-US" dirty="0"/>
              <a:t>Increased chances of workplace violence</a:t>
            </a:r>
          </a:p>
          <a:p>
            <a:r>
              <a:rPr lang="en-US" dirty="0"/>
              <a:t>Increased absenteeism</a:t>
            </a:r>
          </a:p>
          <a:p>
            <a:r>
              <a:rPr lang="en-US" dirty="0"/>
              <a:t>Can lead to employee health issues such as anxiety</a:t>
            </a:r>
          </a:p>
        </p:txBody>
      </p:sp>
    </p:spTree>
    <p:extLst>
      <p:ext uri="{BB962C8B-B14F-4D97-AF65-F5344CB8AC3E}">
        <p14:creationId xmlns:p14="http://schemas.microsoft.com/office/powerpoint/2010/main" val="76243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OSHA Policies</a:t>
            </a:r>
          </a:p>
        </p:txBody>
      </p:sp>
      <p:sp>
        <p:nvSpPr>
          <p:cNvPr id="3" name="Content Placeholder 2"/>
          <p:cNvSpPr>
            <a:spLocks noGrp="1"/>
          </p:cNvSpPr>
          <p:nvPr>
            <p:ph idx="1"/>
          </p:nvPr>
        </p:nvSpPr>
        <p:spPr/>
        <p:txBody>
          <a:bodyPr/>
          <a:lstStyle/>
          <a:p>
            <a:r>
              <a:rPr lang="en-US" u="sng" dirty="0"/>
              <a:t>OSHA Field Safety and Health Manual-Chapter 10 Violence in the Workplace </a:t>
            </a:r>
          </a:p>
          <a:p>
            <a:r>
              <a:rPr lang="en-US" dirty="0"/>
              <a:t>Purpose is provide a workplace free from violence, harassment, intimidation and other disruptive behavior</a:t>
            </a:r>
          </a:p>
          <a:p>
            <a:r>
              <a:rPr lang="en-US" dirty="0"/>
              <a:t>Includes assault, intimidating behavior, threats and workplace violence</a:t>
            </a:r>
          </a:p>
        </p:txBody>
      </p:sp>
    </p:spTree>
    <p:extLst>
      <p:ext uri="{BB962C8B-B14F-4D97-AF65-F5344CB8AC3E}">
        <p14:creationId xmlns:p14="http://schemas.microsoft.com/office/powerpoint/2010/main" val="9306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OSHA Policies</a:t>
            </a:r>
          </a:p>
        </p:txBody>
      </p:sp>
      <p:sp>
        <p:nvSpPr>
          <p:cNvPr id="3" name="Content Placeholder 2"/>
          <p:cNvSpPr>
            <a:spLocks noGrp="1"/>
          </p:cNvSpPr>
          <p:nvPr>
            <p:ph idx="1"/>
          </p:nvPr>
        </p:nvSpPr>
        <p:spPr/>
        <p:txBody>
          <a:bodyPr/>
          <a:lstStyle/>
          <a:p>
            <a:r>
              <a:rPr lang="en-US" dirty="0"/>
              <a:t>“Employees will treat all other employees, as well as customers, with dignity and respect. Management will provide a working environment as safe as possible by having preventative measures in place and by dealing immediately with threatening or potentially violent situations. No employee will engage in threats, violent outbursts, intimidation, bullying, harassment, or other abusive or disruptive behaviors.” </a:t>
            </a:r>
          </a:p>
          <a:p>
            <a:endParaRPr lang="en-US" dirty="0"/>
          </a:p>
        </p:txBody>
      </p:sp>
    </p:spTree>
    <p:extLst>
      <p:ext uri="{BB962C8B-B14F-4D97-AF65-F5344CB8AC3E}">
        <p14:creationId xmlns:p14="http://schemas.microsoft.com/office/powerpoint/2010/main" val="250334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Bullying Claims:How they Fit Under Existing Federal Laws</a:t>
            </a:r>
          </a:p>
        </p:txBody>
      </p:sp>
      <p:sp>
        <p:nvSpPr>
          <p:cNvPr id="3" name="Content Placeholder 2"/>
          <p:cNvSpPr>
            <a:spLocks noGrp="1"/>
          </p:cNvSpPr>
          <p:nvPr>
            <p:ph idx="1"/>
          </p:nvPr>
        </p:nvSpPr>
        <p:spPr/>
        <p:txBody>
          <a:bodyPr/>
          <a:lstStyle/>
          <a:p>
            <a:r>
              <a:rPr lang="en-US" dirty="0"/>
              <a:t>There is no federal law that prohibits bullying</a:t>
            </a:r>
          </a:p>
          <a:p>
            <a:r>
              <a:rPr lang="en-US" dirty="0"/>
              <a:t>A Claim that includes workplace bullying may be actionable as a hostile work place claim or Title VII claim, but the actions taken against employee must be because the employees is member of a legally protected group based upon age, sex, disability, religion, national origin, </a:t>
            </a:r>
            <a:r>
              <a:rPr lang="en-US" i="1" dirty="0"/>
              <a:t>etc</a:t>
            </a:r>
            <a:r>
              <a:rPr lang="en-US" dirty="0"/>
              <a:t>.</a:t>
            </a:r>
          </a:p>
          <a:p>
            <a:r>
              <a:rPr lang="en-US" dirty="0"/>
              <a:t>Looking at case-law, most federal courts have not permitted bullying claims to be actionable</a:t>
            </a:r>
          </a:p>
        </p:txBody>
      </p:sp>
    </p:spTree>
    <p:extLst>
      <p:ext uri="{BB962C8B-B14F-4D97-AF65-F5344CB8AC3E}">
        <p14:creationId xmlns:p14="http://schemas.microsoft.com/office/powerpoint/2010/main" val="126081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State-Anti-Bullying Policies</a:t>
            </a:r>
          </a:p>
        </p:txBody>
      </p:sp>
      <p:sp>
        <p:nvSpPr>
          <p:cNvPr id="3" name="Content Placeholder 2"/>
          <p:cNvSpPr>
            <a:spLocks noGrp="1"/>
          </p:cNvSpPr>
          <p:nvPr>
            <p:ph idx="1"/>
          </p:nvPr>
        </p:nvSpPr>
        <p:spPr/>
        <p:txBody>
          <a:bodyPr/>
          <a:lstStyle/>
          <a:p>
            <a:r>
              <a:rPr lang="en-US" dirty="0"/>
              <a:t>More than two dozen states have introduced workplace anti-bullying laws, but few have passed to date.  Aware of four states that have passed laws, Tenn, Utah, North Dakota and California.</a:t>
            </a:r>
          </a:p>
        </p:txBody>
      </p:sp>
    </p:spTree>
    <p:extLst>
      <p:ext uri="{BB962C8B-B14F-4D97-AF65-F5344CB8AC3E}">
        <p14:creationId xmlns:p14="http://schemas.microsoft.com/office/powerpoint/2010/main" val="1789705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5780</TotalTime>
  <Words>2983</Words>
  <Application>Microsoft Office PowerPoint</Application>
  <PresentationFormat>On-screen Show (4:3)</PresentationFormat>
  <Paragraphs>197</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News Gothic MT</vt:lpstr>
      <vt:lpstr>Wingdings 2</vt:lpstr>
      <vt:lpstr>Breeze</vt:lpstr>
      <vt:lpstr>RESPONDING TO WORKPLACE BULLYING</vt:lpstr>
      <vt:lpstr>What is Bullying</vt:lpstr>
      <vt:lpstr>What is Bullying</vt:lpstr>
      <vt:lpstr>What is Bullying</vt:lpstr>
      <vt:lpstr>Bullying Effects on Employers</vt:lpstr>
      <vt:lpstr>OSHA Policies</vt:lpstr>
      <vt:lpstr>OSHA Policies</vt:lpstr>
      <vt:lpstr>Bullying Claims:How they Fit Under Existing Federal Laws</vt:lpstr>
      <vt:lpstr>State-Anti-Bullying Policies</vt:lpstr>
      <vt:lpstr>State-Anti-Bullying Policies</vt:lpstr>
      <vt:lpstr>State-Anti-Bullying Policies</vt:lpstr>
      <vt:lpstr>State-Anti-Bullying Policies</vt:lpstr>
      <vt:lpstr>State-Anti-Bullying Policies</vt:lpstr>
      <vt:lpstr>State-Anti-Bullying Policies</vt:lpstr>
      <vt:lpstr>State-Anti-Bullying Policies</vt:lpstr>
      <vt:lpstr>Bullying and Discrimination and Harassment Claims</vt:lpstr>
      <vt:lpstr>Creating Anti-Bullying Policies</vt:lpstr>
      <vt:lpstr>Creating Anti-Bullying Policies</vt:lpstr>
      <vt:lpstr>PowerPoint Presentation</vt:lpstr>
      <vt:lpstr>Creating Anti-Bullying Policies</vt:lpstr>
      <vt:lpstr>Creating Anti-Bullying Policies</vt:lpstr>
      <vt:lpstr>Creating Anti-Bullying Policies</vt:lpstr>
      <vt:lpstr>Creating Anti-Bullying Policies</vt:lpstr>
      <vt:lpstr>Creating Anti-Bullying Policies</vt:lpstr>
      <vt:lpstr>Creating Anti-Bullying Policies</vt:lpstr>
      <vt:lpstr>Creating Anti-Bullying Policies</vt:lpstr>
      <vt:lpstr>Relevant Case-Law </vt:lpstr>
      <vt:lpstr>Relevant Case-Law</vt:lpstr>
      <vt:lpstr>Relevant Case-Law</vt:lpstr>
      <vt:lpstr>Relevant Case-Law</vt:lpstr>
      <vt:lpstr>Relevant Case-Law</vt:lpstr>
      <vt:lpstr>Relevant Case-Law </vt:lpstr>
      <vt:lpstr>Relevant Case-Law</vt:lpstr>
      <vt:lpstr>Relevant Case-Law</vt:lpstr>
      <vt:lpstr>Relevant Case-Law</vt:lpstr>
      <vt:lpstr>Relevant Case-Law </vt:lpstr>
      <vt:lpstr>Relevant Case-Law</vt:lpstr>
      <vt:lpstr>Relevant Case-Law </vt:lpstr>
      <vt:lpstr>Relevant Case-Law </vt:lpstr>
      <vt:lpstr>Relevant Case-Law </vt:lpstr>
      <vt:lpstr>Relevant Case-Law</vt:lpstr>
      <vt:lpstr>Relevant Case-Law</vt:lpstr>
      <vt:lpstr>Relevant Case-Law</vt:lpstr>
      <vt:lpstr>Relevant Case-Law</vt:lpstr>
      <vt:lpstr>Relevant Case-Law </vt:lpstr>
      <vt:lpstr>Relevant Case-law </vt:lpstr>
      <vt:lpstr>Relevant Case-Law</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PERFORMANCE MANAGEMENT LAW-USING HANDBOOKS TO MANAGE EMPLOYEE PERFORMANCE</dc:title>
  <dc:creator>scott Behren</dc:creator>
  <cp:lastModifiedBy>Scott Behren</cp:lastModifiedBy>
  <cp:revision>66</cp:revision>
  <dcterms:created xsi:type="dcterms:W3CDTF">2018-11-10T00:25:05Z</dcterms:created>
  <dcterms:modified xsi:type="dcterms:W3CDTF">2019-11-19T22:44:39Z</dcterms:modified>
</cp:coreProperties>
</file>