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63" r:id="rId4"/>
    <p:sldId id="282" r:id="rId5"/>
    <p:sldId id="264" r:id="rId6"/>
    <p:sldId id="271" r:id="rId7"/>
    <p:sldId id="258" r:id="rId8"/>
    <p:sldId id="265" r:id="rId9"/>
    <p:sldId id="266" r:id="rId10"/>
    <p:sldId id="267" r:id="rId11"/>
    <p:sldId id="268" r:id="rId12"/>
    <p:sldId id="269" r:id="rId13"/>
    <p:sldId id="270" r:id="rId14"/>
    <p:sldId id="273" r:id="rId15"/>
    <p:sldId id="274" r:id="rId16"/>
    <p:sldId id="275" r:id="rId17"/>
    <p:sldId id="276" r:id="rId18"/>
    <p:sldId id="277" r:id="rId19"/>
    <p:sldId id="259" r:id="rId20"/>
    <p:sldId id="279" r:id="rId21"/>
    <p:sldId id="280" r:id="rId22"/>
    <p:sldId id="281" r:id="rId23"/>
    <p:sldId id="260" r:id="rId24"/>
    <p:sldId id="283" r:id="rId25"/>
    <p:sldId id="284" r:id="rId26"/>
    <p:sldId id="261" r:id="rId27"/>
    <p:sldId id="262" r:id="rId28"/>
    <p:sldId id="27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A93AE-99B5-FA42-99AA-8F2582BE2BE0}" type="datetimeFigureOut">
              <a:rPr lang="en-US" smtClean="0"/>
              <a:t>11/19/2019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70A87-7DBD-5E48-8BB1-2F211D69BBAA}" type="slidenum">
              <a:rPr lang="en-US" smtClean="0"/>
              <a:t>‹#›</a:t>
            </a:fld>
            <a:endParaRPr lang="en-US" dirty="0"/>
          </a:p>
        </p:txBody>
      </p:sp>
    </p:spTree>
    <p:extLst>
      <p:ext uri="{BB962C8B-B14F-4D97-AF65-F5344CB8AC3E}">
        <p14:creationId xmlns:p14="http://schemas.microsoft.com/office/powerpoint/2010/main" val="913066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70A87-7DBD-5E48-8BB1-2F211D69BBAA}" type="slidenum">
              <a:rPr lang="en-US" smtClean="0"/>
              <a:t>7</a:t>
            </a:fld>
            <a:endParaRPr lang="en-US" dirty="0"/>
          </a:p>
        </p:txBody>
      </p:sp>
    </p:spTree>
    <p:extLst>
      <p:ext uri="{BB962C8B-B14F-4D97-AF65-F5344CB8AC3E}">
        <p14:creationId xmlns:p14="http://schemas.microsoft.com/office/powerpoint/2010/main" val="71696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5851F55-31C6-E648-B189-0F9772564B11}" type="datetimeFigureOut">
              <a:rPr lang="en-US" smtClean="0"/>
              <a:t>11/19/2019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1BBC539-DEEE-7F4F-848B-5F297D15771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cott@behre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cfp.org/wp-content/uploads/imported/RECORDING.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MONITORING EMPLOYEE BEHAVIOR: BEST PRACTICES AND CURRENT DEVELOPMENTS</a:t>
            </a:r>
          </a:p>
        </p:txBody>
      </p:sp>
      <p:sp>
        <p:nvSpPr>
          <p:cNvPr id="3" name="Subtitle 2"/>
          <p:cNvSpPr>
            <a:spLocks noGrp="1"/>
          </p:cNvSpPr>
          <p:nvPr>
            <p:ph type="subTitle" idx="1"/>
          </p:nvPr>
        </p:nvSpPr>
        <p:spPr>
          <a:xfrm>
            <a:off x="1322921" y="3299012"/>
            <a:ext cx="6766002" cy="2484373"/>
          </a:xfrm>
        </p:spPr>
        <p:txBody>
          <a:bodyPr>
            <a:normAutofit fontScale="47500" lnSpcReduction="20000"/>
          </a:bodyPr>
          <a:lstStyle/>
          <a:p>
            <a:r>
              <a:rPr lang="en-US" sz="7400" dirty="0"/>
              <a:t>National Business Institute</a:t>
            </a:r>
          </a:p>
          <a:p>
            <a:r>
              <a:rPr lang="en-US" sz="7400" dirty="0"/>
              <a:t>Webcast</a:t>
            </a:r>
          </a:p>
          <a:p>
            <a:r>
              <a:rPr lang="en-US" sz="7400" dirty="0"/>
              <a:t>Scott M. Behren</a:t>
            </a:r>
          </a:p>
          <a:p>
            <a:r>
              <a:rPr lang="en-US" sz="7400" dirty="0"/>
              <a:t>Behren Law Firm</a:t>
            </a:r>
          </a:p>
          <a:p>
            <a:r>
              <a:rPr lang="en-US" sz="7400" dirty="0">
                <a:hlinkClick r:id="rId2"/>
              </a:rPr>
              <a:t>scott@behrenlaw.com</a:t>
            </a:r>
            <a:endParaRPr lang="en-US" sz="7400" dirty="0"/>
          </a:p>
          <a:p>
            <a:endParaRPr lang="en-US" dirty="0"/>
          </a:p>
          <a:p>
            <a:endParaRPr lang="en-US" dirty="0"/>
          </a:p>
        </p:txBody>
      </p:sp>
    </p:spTree>
    <p:extLst>
      <p:ext uri="{BB962C8B-B14F-4D97-AF65-F5344CB8AC3E}">
        <p14:creationId xmlns:p14="http://schemas.microsoft.com/office/powerpoint/2010/main" val="218701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United States v. Nikolaus Storm Wadlow</a:t>
            </a:r>
            <a:r>
              <a:rPr lang="en-US" dirty="0"/>
              <a:t>, Case No: 15-00412-01-CR-W-DW (W.D. Mo. 2016)</a:t>
            </a:r>
          </a:p>
          <a:p>
            <a:r>
              <a:rPr lang="en-US" dirty="0"/>
              <a:t>Wadlows’s expectation of privacy in his workplace locker was less than an individual would have in his residence, but the locker did exhibit some level of privacy</a:t>
            </a:r>
          </a:p>
          <a:p>
            <a:r>
              <a:rPr lang="en-US" dirty="0"/>
              <a:t>Employee does have expectation of privacy in personal containers such as duffle bags</a:t>
            </a:r>
          </a:p>
          <a:p>
            <a:endParaRPr lang="en-US" dirty="0"/>
          </a:p>
        </p:txBody>
      </p:sp>
    </p:spTree>
    <p:extLst>
      <p:ext uri="{BB962C8B-B14F-4D97-AF65-F5344CB8AC3E}">
        <p14:creationId xmlns:p14="http://schemas.microsoft.com/office/powerpoint/2010/main" val="540642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State of New Jersey v. Anthony R. Coleman</a:t>
            </a:r>
            <a:r>
              <a:rPr lang="en-US" dirty="0"/>
              <a:t>, Case No: A-1309-16TI </a:t>
            </a:r>
          </a:p>
          <a:p>
            <a:r>
              <a:rPr lang="en-US" dirty="0"/>
              <a:t>Employee had no reasonable expectation of privacy in locker where employer had a No Weapons Policy and where its Employee Handbook provided that Employer reserved the right to search Company property including lockers, desks, workplaces, storage areas, etc. and any items located on Company property whether they belong to the Company employees, contractors or visitors</a:t>
            </a:r>
          </a:p>
          <a:p>
            <a:endParaRPr lang="en-US" dirty="0"/>
          </a:p>
        </p:txBody>
      </p:sp>
    </p:spTree>
    <p:extLst>
      <p:ext uri="{BB962C8B-B14F-4D97-AF65-F5344CB8AC3E}">
        <p14:creationId xmlns:p14="http://schemas.microsoft.com/office/powerpoint/2010/main" val="124764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Searches of Desks, Smartphones, Lockers, Vehicles Equipment</a:t>
            </a:r>
          </a:p>
        </p:txBody>
      </p:sp>
      <p:sp>
        <p:nvSpPr>
          <p:cNvPr id="3" name="Content Placeholder 2"/>
          <p:cNvSpPr>
            <a:spLocks noGrp="1"/>
          </p:cNvSpPr>
          <p:nvPr>
            <p:ph idx="1"/>
          </p:nvPr>
        </p:nvSpPr>
        <p:spPr/>
        <p:txBody>
          <a:bodyPr/>
          <a:lstStyle/>
          <a:p>
            <a:r>
              <a:rPr lang="en-US" i="1" dirty="0"/>
              <a:t>United States v. Aron Lichtenberger, </a:t>
            </a:r>
            <a:r>
              <a:rPr lang="en-US" dirty="0"/>
              <a:t>19 F.Supp.3d 753 (N.D. Ohio 2014)</a:t>
            </a:r>
          </a:p>
          <a:p>
            <a:r>
              <a:rPr lang="en-US" dirty="0"/>
              <a:t>Pertained to search of laptop</a:t>
            </a:r>
          </a:p>
          <a:p>
            <a:r>
              <a:rPr lang="en-US" dirty="0"/>
              <a:t>Laptops are highly personal items which contain a multitude of personal information and laptop owners have a reasonable expectation or privacy in their files.</a:t>
            </a:r>
          </a:p>
          <a:p>
            <a:r>
              <a:rPr lang="en-US" dirty="0"/>
              <a:t>Violation of Fourth Amendment by searching laptop without getting a warrant</a:t>
            </a:r>
          </a:p>
        </p:txBody>
      </p:sp>
    </p:spTree>
    <p:extLst>
      <p:ext uri="{BB962C8B-B14F-4D97-AF65-F5344CB8AC3E}">
        <p14:creationId xmlns:p14="http://schemas.microsoft.com/office/powerpoint/2010/main" val="181123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Raymond Kelly v. State of Florida, </a:t>
            </a:r>
            <a:r>
              <a:rPr lang="en-US" dirty="0"/>
              <a:t>Case No: 4D09-2436 (Fla. 4</a:t>
            </a:r>
            <a:r>
              <a:rPr lang="en-US" baseline="30000" dirty="0"/>
              <a:t>th</a:t>
            </a:r>
            <a:r>
              <a:rPr lang="en-US" dirty="0"/>
              <a:t> DCA 2012)</a:t>
            </a:r>
          </a:p>
          <a:p>
            <a:r>
              <a:rPr lang="en-US" dirty="0"/>
              <a:t>Employee had no expectation of privacy where office was shared with another employee and other employees had full access to the office and no locks on the desk or desk drawers</a:t>
            </a:r>
          </a:p>
          <a:p>
            <a:r>
              <a:rPr lang="en-US" dirty="0"/>
              <a:t>And GM consented to search</a:t>
            </a:r>
          </a:p>
          <a:p>
            <a:endParaRPr lang="en-US" dirty="0"/>
          </a:p>
        </p:txBody>
      </p:sp>
    </p:spTree>
    <p:extLst>
      <p:ext uri="{BB962C8B-B14F-4D97-AF65-F5344CB8AC3E}">
        <p14:creationId xmlns:p14="http://schemas.microsoft.com/office/powerpoint/2010/main" val="1913825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dirty="0"/>
              <a:t>Employer can monitor keystrokes, emails and screens</a:t>
            </a:r>
          </a:p>
          <a:p>
            <a:r>
              <a:rPr lang="en-US" dirty="0"/>
              <a:t>Employer not allowed to intercept private emails or use personal log ins or passwords</a:t>
            </a:r>
          </a:p>
          <a:p>
            <a:r>
              <a:rPr lang="en-US" dirty="0"/>
              <a:t>Connecticut and Delaware require employers to notify employees that their emails are being monitored.</a:t>
            </a:r>
          </a:p>
        </p:txBody>
      </p:sp>
    </p:spTree>
    <p:extLst>
      <p:ext uri="{BB962C8B-B14F-4D97-AF65-F5344CB8AC3E}">
        <p14:creationId xmlns:p14="http://schemas.microsoft.com/office/powerpoint/2010/main" val="33923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i="1" dirty="0"/>
              <a:t>Falmouth Fire Fighters Union Local v. Town of Falmouth</a:t>
            </a:r>
            <a:r>
              <a:rPr lang="en-US" dirty="0"/>
              <a:t>, Commonwealth of Massachusetts Case No: 09-517</a:t>
            </a:r>
          </a:p>
          <a:p>
            <a:r>
              <a:rPr lang="en-US" dirty="0"/>
              <a:t>Employee had no expectation of privacy in emails sent over employer email systems even if emails were private</a:t>
            </a:r>
          </a:p>
          <a:p>
            <a:r>
              <a:rPr lang="en-US" dirty="0"/>
              <a:t>City had email policy stating that the town had ability to access any messages transmitted over the email system and that employees should not assume they are confidential</a:t>
            </a:r>
          </a:p>
        </p:txBody>
      </p:sp>
    </p:spTree>
    <p:extLst>
      <p:ext uri="{BB962C8B-B14F-4D97-AF65-F5344CB8AC3E}">
        <p14:creationId xmlns:p14="http://schemas.microsoft.com/office/powerpoint/2010/main" val="1331957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b="1" dirty="0"/>
              <a:t>Telephones</a:t>
            </a:r>
          </a:p>
          <a:p>
            <a:r>
              <a:rPr lang="en-US" dirty="0"/>
              <a:t>Employers may listen to phone calls at work especially to monitor contact with clients or quality control</a:t>
            </a:r>
          </a:p>
          <a:p>
            <a:r>
              <a:rPr lang="en-US" dirty="0"/>
              <a:t>Electronic Communications Privacy Act  does allow monitoring for business related calls</a:t>
            </a:r>
          </a:p>
          <a:p>
            <a:r>
              <a:rPr lang="en-US" dirty="0"/>
              <a:t>California-law requires that they be informed that the conversation is recorded or monitored</a:t>
            </a:r>
          </a:p>
        </p:txBody>
      </p:sp>
    </p:spTree>
    <p:extLst>
      <p:ext uri="{BB962C8B-B14F-4D97-AF65-F5344CB8AC3E}">
        <p14:creationId xmlns:p14="http://schemas.microsoft.com/office/powerpoint/2010/main" val="443077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b="1" dirty="0"/>
              <a:t>Smart Phones</a:t>
            </a:r>
          </a:p>
          <a:p>
            <a:r>
              <a:rPr lang="en-US" dirty="0"/>
              <a:t>Employer provided smart phones can generally be monitored.</a:t>
            </a:r>
          </a:p>
        </p:txBody>
      </p:sp>
    </p:spTree>
    <p:extLst>
      <p:ext uri="{BB962C8B-B14F-4D97-AF65-F5344CB8AC3E}">
        <p14:creationId xmlns:p14="http://schemas.microsoft.com/office/powerpoint/2010/main" val="2238253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dirty="0"/>
              <a:t>States that require consent of all parties to record conversations</a:t>
            </a:r>
          </a:p>
          <a:p>
            <a:r>
              <a:rPr lang="en-US" dirty="0"/>
              <a:t>CA, CT, FL, Ill, Md, Mass, Michigan, Montana, Nevada, New Hampshire, Pa, Washington</a:t>
            </a:r>
          </a:p>
          <a:p>
            <a:r>
              <a:rPr lang="en-US" dirty="0"/>
              <a:t>See, </a:t>
            </a:r>
            <a:r>
              <a:rPr lang="en-US" dirty="0">
                <a:hlinkClick r:id="rId2"/>
              </a:rPr>
              <a:t>https://www.rcfp.org/wp-content/uploads/imported/RECORDING.pdf</a:t>
            </a:r>
            <a:endParaRPr lang="en-US" dirty="0"/>
          </a:p>
          <a:p>
            <a:r>
              <a:rPr lang="en-US" dirty="0"/>
              <a:t>State by State Guide to taping calls and conversations</a:t>
            </a:r>
          </a:p>
          <a:p>
            <a:endParaRPr lang="en-US" dirty="0"/>
          </a:p>
        </p:txBody>
      </p:sp>
    </p:spTree>
    <p:extLst>
      <p:ext uri="{BB962C8B-B14F-4D97-AF65-F5344CB8AC3E}">
        <p14:creationId xmlns:p14="http://schemas.microsoft.com/office/powerpoint/2010/main" val="2269652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normAutofit fontScale="92500" lnSpcReduction="20000"/>
          </a:bodyPr>
          <a:lstStyle/>
          <a:p>
            <a:r>
              <a:rPr lang="en-US" dirty="0"/>
              <a:t>Dress codes permitted based upon business needs and culture of business</a:t>
            </a:r>
          </a:p>
          <a:p>
            <a:r>
              <a:rPr lang="en-US" dirty="0"/>
              <a:t>Don</a:t>
            </a:r>
            <a:r>
              <a:rPr lang="fr-FR" dirty="0"/>
              <a:t>’</a:t>
            </a:r>
            <a:r>
              <a:rPr lang="en-US" dirty="0"/>
              <a:t>t base dress codes on legally protected factors (i.e. religion, etc.)</a:t>
            </a:r>
          </a:p>
          <a:p>
            <a:r>
              <a:rPr lang="en-US" dirty="0"/>
              <a:t>Make sure dress code policy is specifically set forth but leave room for flexibility to deal with issues such as religious and disability accommodations</a:t>
            </a:r>
          </a:p>
          <a:p>
            <a:r>
              <a:rPr lang="en-US" dirty="0"/>
              <a:t>Employee can request accommodation of dress codes under the ADA</a:t>
            </a:r>
          </a:p>
          <a:p>
            <a:r>
              <a:rPr lang="en-US" dirty="0"/>
              <a:t>If require uniforms make sure that you take into account FLSA issues as to who </a:t>
            </a:r>
            <a:r>
              <a:rPr lang="en-US" dirty="0" err="1"/>
              <a:t>paysfor</a:t>
            </a:r>
            <a:r>
              <a:rPr lang="en-US" dirty="0"/>
              <a:t>  and maintains the uniforms</a:t>
            </a:r>
          </a:p>
        </p:txBody>
      </p:sp>
    </p:spTree>
    <p:extLst>
      <p:ext uri="{BB962C8B-B14F-4D97-AF65-F5344CB8AC3E}">
        <p14:creationId xmlns:p14="http://schemas.microsoft.com/office/powerpoint/2010/main" val="83296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normAutofit lnSpcReduction="10000"/>
          </a:bodyPr>
          <a:lstStyle/>
          <a:p>
            <a:r>
              <a:rPr lang="en-US" b="1" dirty="0"/>
              <a:t>Videotaping of Employees</a:t>
            </a:r>
          </a:p>
          <a:p>
            <a:r>
              <a:rPr lang="en-US" dirty="0"/>
              <a:t>Generally seems to be acceptable under Federal law and most state laws.  55% of Employers do it to monitor theft and productivity</a:t>
            </a:r>
          </a:p>
          <a:p>
            <a:r>
              <a:rPr lang="en-US" dirty="0"/>
              <a:t>CT, Del and CA, require notice be given to employees in the event of videotaping</a:t>
            </a:r>
          </a:p>
          <a:p>
            <a:r>
              <a:rPr lang="en-US" b="1" dirty="0"/>
              <a:t>Audiotaping of Employees</a:t>
            </a:r>
          </a:p>
          <a:p>
            <a:r>
              <a:rPr lang="en-US" dirty="0"/>
              <a:t>Regularly done when for business purpose</a:t>
            </a:r>
          </a:p>
          <a:p>
            <a:r>
              <a:rPr lang="en-US" dirty="0"/>
              <a:t>Pay attention to state statutes on audio recording</a:t>
            </a:r>
          </a:p>
        </p:txBody>
      </p:sp>
    </p:spTree>
    <p:extLst>
      <p:ext uri="{BB962C8B-B14F-4D97-AF65-F5344CB8AC3E}">
        <p14:creationId xmlns:p14="http://schemas.microsoft.com/office/powerpoint/2010/main" val="21267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lstStyle/>
          <a:p>
            <a:r>
              <a:rPr lang="en-US" i="1" dirty="0"/>
              <a:t>Joshua J. Wolfgram v. G4S Secure Solutions (USA)</a:t>
            </a:r>
            <a:r>
              <a:rPr lang="en-US" dirty="0"/>
              <a:t>, Inc., Case 18cv198 (N.D. Ind. 2018)</a:t>
            </a:r>
          </a:p>
          <a:p>
            <a:r>
              <a:rPr lang="en-US" dirty="0"/>
              <a:t>Employee written up for wearing non-issued uniform pants</a:t>
            </a:r>
          </a:p>
          <a:p>
            <a:r>
              <a:rPr lang="en-US" dirty="0"/>
              <a:t>Employee claims failure to engage in interactive process re: the uniform and his disability</a:t>
            </a:r>
          </a:p>
          <a:p>
            <a:r>
              <a:rPr lang="en-US" dirty="0"/>
              <a:t>Motion to Dismiss Granted where Complaint did not indicate how the poor quality uniform pants related to his arthritic condition</a:t>
            </a:r>
          </a:p>
        </p:txBody>
      </p:sp>
    </p:spTree>
    <p:extLst>
      <p:ext uri="{BB962C8B-B14F-4D97-AF65-F5344CB8AC3E}">
        <p14:creationId xmlns:p14="http://schemas.microsoft.com/office/powerpoint/2010/main" val="401661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lstStyle/>
          <a:p>
            <a:r>
              <a:rPr lang="en-US" i="1" dirty="0"/>
              <a:t>Jocelyn Jones v. Spherion Atlantic Enterprise, LLC</a:t>
            </a:r>
            <a:r>
              <a:rPr lang="en-US" dirty="0"/>
              <a:t>, Case No: 11-16033 (11</a:t>
            </a:r>
            <a:r>
              <a:rPr lang="en-US" baseline="30000" dirty="0"/>
              <a:t>th</a:t>
            </a:r>
            <a:r>
              <a:rPr lang="en-US" dirty="0"/>
              <a:t> Cir. 10/17/12).</a:t>
            </a:r>
          </a:p>
          <a:p>
            <a:r>
              <a:rPr lang="en-US" dirty="0"/>
              <a:t>African American employee employee alleged discriminatory application of dress code</a:t>
            </a:r>
          </a:p>
          <a:p>
            <a:r>
              <a:rPr lang="en-US" dirty="0"/>
              <a:t>Trial Court affirmed.  Reprimand for violation of dress code was not adverse employment action.  Employee offered no evidence to show that the reprimand impacted the terms and conditions of her employment in any real an demonstrable way.</a:t>
            </a:r>
          </a:p>
        </p:txBody>
      </p:sp>
    </p:spTree>
    <p:extLst>
      <p:ext uri="{BB962C8B-B14F-4D97-AF65-F5344CB8AC3E}">
        <p14:creationId xmlns:p14="http://schemas.microsoft.com/office/powerpoint/2010/main" val="1094827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normAutofit fontScale="85000" lnSpcReduction="10000"/>
          </a:bodyPr>
          <a:lstStyle/>
          <a:p>
            <a:r>
              <a:rPr lang="en-US" i="1" dirty="0"/>
              <a:t>Cloutier v. Costsco Wholesale Corp</a:t>
            </a:r>
            <a:r>
              <a:rPr lang="en-US" dirty="0"/>
              <a:t>, 390 F.3d 126 (1</a:t>
            </a:r>
            <a:r>
              <a:rPr lang="en-US" baseline="30000" dirty="0"/>
              <a:t>st</a:t>
            </a:r>
            <a:r>
              <a:rPr lang="en-US" dirty="0"/>
              <a:t> Cir. 2004)</a:t>
            </a:r>
          </a:p>
          <a:p>
            <a:r>
              <a:rPr lang="en-US" dirty="0"/>
              <a:t>Employee religious discrimination claim over Costco’s no facial jewelry policy as a violation of her religious practice as a member of the Church of Body Modification</a:t>
            </a:r>
          </a:p>
          <a:p>
            <a:r>
              <a:rPr lang="en-US" dirty="0"/>
              <a:t>Trial court granted summary judgment since Costco allowed her to work if she covered her facial piercing with a band aid or with a clear retainer.</a:t>
            </a:r>
          </a:p>
          <a:p>
            <a:r>
              <a:rPr lang="en-US" dirty="0"/>
              <a:t>Affirmed by the appeals court</a:t>
            </a:r>
          </a:p>
          <a:p>
            <a:r>
              <a:rPr lang="en-US" dirty="0"/>
              <a:t>Employer needs to balance the religious requirements of employee with interests in keeping professional appearance</a:t>
            </a:r>
          </a:p>
        </p:txBody>
      </p:sp>
    </p:spTree>
    <p:extLst>
      <p:ext uri="{BB962C8B-B14F-4D97-AF65-F5344CB8AC3E}">
        <p14:creationId xmlns:p14="http://schemas.microsoft.com/office/powerpoint/2010/main" val="2501627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normAutofit fontScale="92500" lnSpcReduction="10000"/>
          </a:bodyPr>
          <a:lstStyle/>
          <a:p>
            <a:r>
              <a:rPr lang="en-US" dirty="0"/>
              <a:t>Permissible</a:t>
            </a:r>
          </a:p>
          <a:p>
            <a:r>
              <a:rPr lang="en-US" dirty="0"/>
              <a:t>But, states and localities all have their own very specific drug testing policies and laws that must be closely followed</a:t>
            </a:r>
          </a:p>
          <a:p>
            <a:r>
              <a:rPr lang="en-US" dirty="0"/>
              <a:t>Make sure employer has a written drug testing policy putting employees on notice as to types of testing, the types of conduct prohibited and the consequences for refusing to test and for testing positive as well as the procedure to be followed</a:t>
            </a:r>
          </a:p>
          <a:p>
            <a:r>
              <a:rPr lang="en-US" dirty="0"/>
              <a:t>Make sure its reviewed to comply with local and state regulations</a:t>
            </a:r>
          </a:p>
        </p:txBody>
      </p:sp>
    </p:spTree>
    <p:extLst>
      <p:ext uri="{BB962C8B-B14F-4D97-AF65-F5344CB8AC3E}">
        <p14:creationId xmlns:p14="http://schemas.microsoft.com/office/powerpoint/2010/main" val="855299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lstStyle/>
          <a:p>
            <a:r>
              <a:rPr lang="en-US" dirty="0"/>
              <a:t>Make sure employees sign a receipt for review of the drug testing policy</a:t>
            </a:r>
          </a:p>
          <a:p>
            <a:r>
              <a:rPr lang="en-US" dirty="0"/>
              <a:t>Make sure supervisors are aware of policy, trained on it and know how to apply it.</a:t>
            </a:r>
          </a:p>
          <a:p>
            <a:r>
              <a:rPr lang="en-US" dirty="0"/>
              <a:t>Make sure to set forth clearly the repercussions for a refusal to test by employee</a:t>
            </a:r>
          </a:p>
          <a:p>
            <a:r>
              <a:rPr lang="en-US" dirty="0"/>
              <a:t>Make sure to take into account the status of recreational and medical marijuana in your state</a:t>
            </a:r>
          </a:p>
          <a:p>
            <a:endParaRPr lang="en-US" dirty="0"/>
          </a:p>
        </p:txBody>
      </p:sp>
    </p:spTree>
    <p:extLst>
      <p:ext uri="{BB962C8B-B14F-4D97-AF65-F5344CB8AC3E}">
        <p14:creationId xmlns:p14="http://schemas.microsoft.com/office/powerpoint/2010/main" val="672809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lstStyle/>
          <a:p>
            <a:r>
              <a:rPr lang="en-US" dirty="0"/>
              <a:t>Be careful of post accident drug testing.  Recent OSHA guidance stating that for post accident testing should have been a “reasonable possibility” that drugs or alcohol contributed to the accident.  Testing after every trivial accident or injury could be considered discriminatory and a violation of discrimination and workers compensation laws.</a:t>
            </a:r>
          </a:p>
        </p:txBody>
      </p:sp>
    </p:spTree>
    <p:extLst>
      <p:ext uri="{BB962C8B-B14F-4D97-AF65-F5344CB8AC3E}">
        <p14:creationId xmlns:p14="http://schemas.microsoft.com/office/powerpoint/2010/main" val="3921803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and Personality Tests</a:t>
            </a:r>
          </a:p>
        </p:txBody>
      </p:sp>
      <p:sp>
        <p:nvSpPr>
          <p:cNvPr id="3" name="Content Placeholder 2"/>
          <p:cNvSpPr>
            <a:spLocks noGrp="1"/>
          </p:cNvSpPr>
          <p:nvPr>
            <p:ph idx="1"/>
          </p:nvPr>
        </p:nvSpPr>
        <p:spPr/>
        <p:txBody>
          <a:bodyPr/>
          <a:lstStyle/>
          <a:p>
            <a:r>
              <a:rPr lang="en-US" dirty="0"/>
              <a:t>May be used for hiring purposes</a:t>
            </a:r>
          </a:p>
          <a:p>
            <a:r>
              <a:rPr lang="en-US" dirty="0"/>
              <a:t>May be used for promotion purposes</a:t>
            </a:r>
          </a:p>
          <a:p>
            <a:r>
              <a:rPr lang="en-US" dirty="0"/>
              <a:t>May be used for placement </a:t>
            </a:r>
          </a:p>
          <a:p>
            <a:r>
              <a:rPr lang="en-US" dirty="0"/>
              <a:t>Types of tests frequently used</a:t>
            </a:r>
          </a:p>
          <a:p>
            <a:r>
              <a:rPr lang="en-US" dirty="0"/>
              <a:t>Myers- Briggs</a:t>
            </a:r>
          </a:p>
          <a:p>
            <a:r>
              <a:rPr lang="en-US" dirty="0"/>
              <a:t>The DiSC Model</a:t>
            </a:r>
          </a:p>
          <a:p>
            <a:r>
              <a:rPr lang="en-US" dirty="0"/>
              <a:t>Five Factor Model</a:t>
            </a:r>
          </a:p>
          <a:p>
            <a:endParaRPr lang="en-US" dirty="0"/>
          </a:p>
          <a:p>
            <a:endParaRPr lang="en-US" dirty="0"/>
          </a:p>
        </p:txBody>
      </p:sp>
    </p:spTree>
    <p:extLst>
      <p:ext uri="{BB962C8B-B14F-4D97-AF65-F5344CB8AC3E}">
        <p14:creationId xmlns:p14="http://schemas.microsoft.com/office/powerpoint/2010/main" val="172175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Off-Duty Behavior and Activities</a:t>
            </a:r>
          </a:p>
        </p:txBody>
      </p:sp>
      <p:sp>
        <p:nvSpPr>
          <p:cNvPr id="3" name="Content Placeholder 2"/>
          <p:cNvSpPr>
            <a:spLocks noGrp="1"/>
          </p:cNvSpPr>
          <p:nvPr>
            <p:ph idx="1"/>
          </p:nvPr>
        </p:nvSpPr>
        <p:spPr/>
        <p:txBody>
          <a:bodyPr/>
          <a:lstStyle/>
          <a:p>
            <a:r>
              <a:rPr lang="en-US" dirty="0"/>
              <a:t>Not clear cut.  At least 30 states have laws that in some way limit and employers ability to discipline employees for lawful activities outside the workplace.</a:t>
            </a:r>
          </a:p>
          <a:p>
            <a:r>
              <a:rPr lang="en-US" dirty="0"/>
              <a:t>Some states such as CA even prohibit termination of employees for criminal arrest (such as DUI or domestic dispute)</a:t>
            </a:r>
          </a:p>
          <a:p>
            <a:r>
              <a:rPr lang="en-US" dirty="0"/>
              <a:t>Some states regulate when employees can use lawful products off work premises (i.e. such as tobacco and alcohol)</a:t>
            </a:r>
          </a:p>
        </p:txBody>
      </p:sp>
    </p:spTree>
    <p:extLst>
      <p:ext uri="{BB962C8B-B14F-4D97-AF65-F5344CB8AC3E}">
        <p14:creationId xmlns:p14="http://schemas.microsoft.com/office/powerpoint/2010/main" val="2804515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Off-Duty Behavior and Activities</a:t>
            </a:r>
          </a:p>
        </p:txBody>
      </p:sp>
      <p:sp>
        <p:nvSpPr>
          <p:cNvPr id="3" name="Content Placeholder 2"/>
          <p:cNvSpPr>
            <a:spLocks noGrp="1"/>
          </p:cNvSpPr>
          <p:nvPr>
            <p:ph idx="1"/>
          </p:nvPr>
        </p:nvSpPr>
        <p:spPr/>
        <p:txBody>
          <a:bodyPr/>
          <a:lstStyle/>
          <a:p>
            <a:r>
              <a:rPr lang="en-US" dirty="0"/>
              <a:t>Some states regulate whether employers can punish employees for holding certain political views</a:t>
            </a:r>
          </a:p>
        </p:txBody>
      </p:sp>
    </p:spTree>
    <p:extLst>
      <p:ext uri="{BB962C8B-B14F-4D97-AF65-F5344CB8AC3E}">
        <p14:creationId xmlns:p14="http://schemas.microsoft.com/office/powerpoint/2010/main" val="208603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lstStyle/>
          <a:p>
            <a:r>
              <a:rPr lang="en-US" b="1" dirty="0"/>
              <a:t>Statutes</a:t>
            </a:r>
          </a:p>
          <a:p>
            <a:r>
              <a:rPr lang="en-US" dirty="0"/>
              <a:t>California-Labor Code Section 435(a) </a:t>
            </a:r>
          </a:p>
          <a:p>
            <a:r>
              <a:rPr lang="en-US" dirty="0"/>
              <a:t>Imposes liability on employers for causing an audio or video recording to be made of an employee in a restroom, locker room, or room designated by an employer for changing clothes unless authorized by court order.</a:t>
            </a:r>
          </a:p>
        </p:txBody>
      </p:sp>
    </p:spTree>
    <p:extLst>
      <p:ext uri="{BB962C8B-B14F-4D97-AF65-F5344CB8AC3E}">
        <p14:creationId xmlns:p14="http://schemas.microsoft.com/office/powerpoint/2010/main" val="132084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lstStyle/>
          <a:p>
            <a:r>
              <a:rPr lang="en-US" dirty="0"/>
              <a:t>Used in many instances to confirm workers compensation injuries or FMLA legality</a:t>
            </a:r>
          </a:p>
          <a:p>
            <a:r>
              <a:rPr lang="en-US" dirty="0"/>
              <a:t>Generally can monitor business calls of employee, but see state laws in each jurisdiction</a:t>
            </a:r>
          </a:p>
          <a:p>
            <a:r>
              <a:rPr lang="en-US" dirty="0"/>
              <a:t>GPS tracking of employees especially with company vehicles generally OK</a:t>
            </a:r>
          </a:p>
          <a:p>
            <a:endParaRPr lang="en-US" dirty="0"/>
          </a:p>
        </p:txBody>
      </p:sp>
    </p:spTree>
    <p:extLst>
      <p:ext uri="{BB962C8B-B14F-4D97-AF65-F5344CB8AC3E}">
        <p14:creationId xmlns:p14="http://schemas.microsoft.com/office/powerpoint/2010/main" val="361826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normAutofit fontScale="92500"/>
          </a:bodyPr>
          <a:lstStyle/>
          <a:p>
            <a:r>
              <a:rPr lang="en-US" b="1" dirty="0"/>
              <a:t>Cases</a:t>
            </a:r>
          </a:p>
          <a:p>
            <a:r>
              <a:rPr lang="en-US" i="1" dirty="0"/>
              <a:t>Gloria Schibursky v. IBM</a:t>
            </a:r>
            <a:r>
              <a:rPr lang="en-US" dirty="0"/>
              <a:t>, 820 F.Supp. 1169 (D. Minn. 1993)</a:t>
            </a:r>
          </a:p>
          <a:p>
            <a:r>
              <a:rPr lang="en-US" dirty="0"/>
              <a:t>Employee sued employer for infliction of emotional distress based upon surveillance of employee</a:t>
            </a:r>
          </a:p>
          <a:p>
            <a:r>
              <a:rPr lang="en-US" dirty="0"/>
              <a:t>Employers routinely engage in a variety of practices in order to confirm the accuracy of employee records including time cards</a:t>
            </a:r>
          </a:p>
          <a:p>
            <a:r>
              <a:rPr lang="en-US" dirty="0"/>
              <a:t>Did not rise to level of infliction of emotional distress</a:t>
            </a:r>
          </a:p>
        </p:txBody>
      </p:sp>
    </p:spTree>
    <p:extLst>
      <p:ext uri="{BB962C8B-B14F-4D97-AF65-F5344CB8AC3E}">
        <p14:creationId xmlns:p14="http://schemas.microsoft.com/office/powerpoint/2010/main" val="38978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b="1" dirty="0"/>
              <a:t>Electronic Communications Privacy Act </a:t>
            </a:r>
            <a:r>
              <a:rPr lang="en-US" dirty="0"/>
              <a:t>(ECPA)-employer provided computer system is property of the employer.  Therefore, employers that provide employees with computer system and internet access are free to monitor them.  Especially where Employer has written policy on monitoring of computer use</a:t>
            </a:r>
          </a:p>
        </p:txBody>
      </p:sp>
    </p:spTree>
    <p:extLst>
      <p:ext uri="{BB962C8B-B14F-4D97-AF65-F5344CB8AC3E}">
        <p14:creationId xmlns:p14="http://schemas.microsoft.com/office/powerpoint/2010/main" val="31468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normAutofit fontScale="92500" lnSpcReduction="20000"/>
          </a:bodyPr>
          <a:lstStyle/>
          <a:p>
            <a:r>
              <a:rPr lang="en-US" i="1" dirty="0"/>
              <a:t>O’Connor v. Ortega</a:t>
            </a:r>
            <a:r>
              <a:rPr lang="en-US" dirty="0"/>
              <a:t>, 480 US 709 (1987)(SCOTUS)</a:t>
            </a:r>
          </a:p>
          <a:p>
            <a:r>
              <a:rPr lang="en-US" dirty="0"/>
              <a:t>Employees may have a reasonable expectation of privacy against intrusions</a:t>
            </a:r>
          </a:p>
          <a:p>
            <a:r>
              <a:rPr lang="en-US" dirty="0"/>
              <a:t>However, an employees expectations of privacy in their offices, desks and file cabinets may be reduced by virtue of actual office practices</a:t>
            </a:r>
          </a:p>
          <a:p>
            <a:r>
              <a:rPr lang="en-US" dirty="0"/>
              <a:t>Whether an employee has a reasonable expectation of privacy in his or her workplace must be assessed on a case by case basis</a:t>
            </a:r>
          </a:p>
          <a:p>
            <a:r>
              <a:rPr lang="en-US" dirty="0"/>
              <a:t>An office is seldom a private enclave free from entry by supervisors, other employees and business and personal invitees</a:t>
            </a:r>
          </a:p>
        </p:txBody>
      </p:sp>
    </p:spTree>
    <p:extLst>
      <p:ext uri="{BB962C8B-B14F-4D97-AF65-F5344CB8AC3E}">
        <p14:creationId xmlns:p14="http://schemas.microsoft.com/office/powerpoint/2010/main" val="114415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normAutofit fontScale="92500" lnSpcReduction="20000"/>
          </a:bodyPr>
          <a:lstStyle/>
          <a:p>
            <a:r>
              <a:rPr lang="en-US" i="1" dirty="0"/>
              <a:t>Brenda Lee Dawson v. State of Texas</a:t>
            </a:r>
            <a:r>
              <a:rPr lang="en-US" dirty="0"/>
              <a:t>, 868 SW2d 363 (Tex. App. 1993)</a:t>
            </a:r>
          </a:p>
          <a:p>
            <a:r>
              <a:rPr lang="en-US" dirty="0"/>
              <a:t>Related to search of locker of exotic dancer</a:t>
            </a:r>
          </a:p>
          <a:p>
            <a:r>
              <a:rPr lang="en-US" dirty="0"/>
              <a:t>“We hold that where an employee who is hired to dance or perform has been issued a private locker by her employer on which she has placed a lock, it is reasonable to expect that her belongings will be stored without being subject to search, unless she has been placed on notice of the possibility of such a search.”</a:t>
            </a:r>
          </a:p>
          <a:p>
            <a:r>
              <a:rPr lang="en-US" dirty="0"/>
              <a:t>Courts have held that employees have a reasonable expectation of privacy in their desks or lockers provided that is it not shown that employees knew that others could search or have access to the locker or desk</a:t>
            </a:r>
          </a:p>
        </p:txBody>
      </p:sp>
    </p:spTree>
    <p:extLst>
      <p:ext uri="{BB962C8B-B14F-4D97-AF65-F5344CB8AC3E}">
        <p14:creationId xmlns:p14="http://schemas.microsoft.com/office/powerpoint/2010/main" val="51523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Brenda Lee Dawson v. State of Texas</a:t>
            </a:r>
            <a:r>
              <a:rPr lang="en-US" dirty="0"/>
              <a:t>, 868 SW2d 363 (Tex. App. 1993) </a:t>
            </a:r>
            <a:r>
              <a:rPr lang="en-US" b="1" dirty="0"/>
              <a:t>(Continued)</a:t>
            </a:r>
          </a:p>
          <a:p>
            <a:r>
              <a:rPr lang="en-US" dirty="0"/>
              <a:t>Warrantless searches of lockers or desks ok where some notice of potential searches was posted or given or that others were known to have access to the locker so that there was a diminished expectation of privacy.</a:t>
            </a:r>
          </a:p>
          <a:p>
            <a:endParaRPr lang="en-US" dirty="0"/>
          </a:p>
        </p:txBody>
      </p:sp>
    </p:spTree>
    <p:extLst>
      <p:ext uri="{BB962C8B-B14F-4D97-AF65-F5344CB8AC3E}">
        <p14:creationId xmlns:p14="http://schemas.microsoft.com/office/powerpoint/2010/main" val="2923080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10488</TotalTime>
  <Words>1827</Words>
  <Application>Microsoft Office PowerPoint</Application>
  <PresentationFormat>On-screen Show (4:3)</PresentationFormat>
  <Paragraphs>128</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News Gothic MT</vt:lpstr>
      <vt:lpstr>Wingdings 2</vt:lpstr>
      <vt:lpstr>Breeze</vt:lpstr>
      <vt:lpstr>MONITORING EMPLOYEE BEHAVIOR: BEST PRACTICES AND CURRENT DEVELOPMENTS</vt:lpstr>
      <vt:lpstr>Employee Surveillance</vt:lpstr>
      <vt:lpstr>Employee Surveillance</vt:lpstr>
      <vt:lpstr>Employee Surveillance</vt:lpstr>
      <vt:lpstr>Employee Surveillance</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Monitoring Employee Communications Calls, Emails and Internet Use</vt:lpstr>
      <vt:lpstr>Monitoring Employee Communications Calls, Emails and Internet Use</vt:lpstr>
      <vt:lpstr>Monitoring Employee Communications Calls, Emails and Internet Use</vt:lpstr>
      <vt:lpstr>Monitoring Employee Communications Calls, Emails and Internet Use</vt:lpstr>
      <vt:lpstr>Monitoring Employee Communications Calls, Emails and Internet Use</vt:lpstr>
      <vt:lpstr>Dress Code/Personal Appearance</vt:lpstr>
      <vt:lpstr>Dress Code/Personal Appearance</vt:lpstr>
      <vt:lpstr>Dress Code/Personal Appearance</vt:lpstr>
      <vt:lpstr>Dress Code/Personal Appearance</vt:lpstr>
      <vt:lpstr>Drug and Alcohol Testing</vt:lpstr>
      <vt:lpstr>Drug and Alcohol Testing</vt:lpstr>
      <vt:lpstr>Drug and Alcohol Testing</vt:lpstr>
      <vt:lpstr>Psychological and Personality Tests</vt:lpstr>
      <vt:lpstr>Off-Duty Behavior and Activities</vt:lpstr>
      <vt:lpstr>Off-Duty Behavior and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PERFORMANCE MANAGEMENT LAW-USING HANDBOOKS TO MANAGE EMPLOYEE PERFORMANCE</dc:title>
  <dc:creator>scott Behren</dc:creator>
  <cp:lastModifiedBy>Scott Behren</cp:lastModifiedBy>
  <cp:revision>94</cp:revision>
  <dcterms:created xsi:type="dcterms:W3CDTF">2018-11-10T00:25:05Z</dcterms:created>
  <dcterms:modified xsi:type="dcterms:W3CDTF">2019-11-19T22:45:06Z</dcterms:modified>
</cp:coreProperties>
</file>