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91" r:id="rId4"/>
    <p:sldId id="292" r:id="rId5"/>
    <p:sldId id="258" r:id="rId6"/>
    <p:sldId id="266" r:id="rId7"/>
    <p:sldId id="267" r:id="rId8"/>
    <p:sldId id="268" r:id="rId9"/>
    <p:sldId id="269" r:id="rId10"/>
    <p:sldId id="270" r:id="rId11"/>
    <p:sldId id="271" r:id="rId12"/>
    <p:sldId id="275" r:id="rId13"/>
    <p:sldId id="272" r:id="rId14"/>
    <p:sldId id="273" r:id="rId15"/>
    <p:sldId id="259" r:id="rId16"/>
    <p:sldId id="276" r:id="rId17"/>
    <p:sldId id="277" r:id="rId18"/>
    <p:sldId id="278" r:id="rId19"/>
    <p:sldId id="279" r:id="rId20"/>
    <p:sldId id="280" r:id="rId21"/>
    <p:sldId id="287" r:id="rId22"/>
    <p:sldId id="260" r:id="rId23"/>
    <p:sldId id="283" r:id="rId24"/>
    <p:sldId id="284" r:id="rId25"/>
    <p:sldId id="261" r:id="rId26"/>
    <p:sldId id="285" r:id="rId27"/>
    <p:sldId id="286" r:id="rId28"/>
    <p:sldId id="262" r:id="rId29"/>
    <p:sldId id="281" r:id="rId30"/>
    <p:sldId id="263" r:id="rId31"/>
    <p:sldId id="264" r:id="rId32"/>
    <p:sldId id="282" r:id="rId33"/>
    <p:sldId id="274" r:id="rId34"/>
    <p:sldId id="265" r:id="rId35"/>
    <p:sldId id="288" r:id="rId36"/>
    <p:sldId id="289" r:id="rId37"/>
    <p:sldId id="290"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28" y="-5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2/29/16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2/29/16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eoc.gov/laws/guidance/qa_arrest_conviction.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scis.gov/e-verify/you-start"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cis.gov"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Businesses/Small-Businesses-&amp;-Self-Employed/Apply-for-an-Employer-Identification-Number-(EIN)-Online" TargetMode="External"/><Relationship Id="rId3" Type="http://schemas.openxmlformats.org/officeDocument/2006/relationships/hyperlink" Target="https://www.irs.gov/pub/irs-pdf/fss4.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pub/irs-pdf/fw4.pdf" TargetMode="External"/><Relationship Id="rId3" Type="http://schemas.openxmlformats.org/officeDocument/2006/relationships/hyperlink" Target="https://www.irs.gov/pub/irs-pdf/fw9.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pub/irs-pdf/f940.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pub/irs-pdf/f94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Successful Hiring and Recruitment Steps</a:t>
            </a:r>
            <a:endParaRPr lang="en-US" sz="5400" dirty="0"/>
          </a:p>
        </p:txBody>
      </p:sp>
      <p:sp>
        <p:nvSpPr>
          <p:cNvPr id="3" name="Subtitle 2"/>
          <p:cNvSpPr>
            <a:spLocks noGrp="1"/>
          </p:cNvSpPr>
          <p:nvPr>
            <p:ph type="subTitle" idx="1"/>
          </p:nvPr>
        </p:nvSpPr>
        <p:spPr/>
        <p:txBody>
          <a:bodyPr>
            <a:normAutofit lnSpcReduction="10000"/>
          </a:bodyPr>
          <a:lstStyle/>
          <a:p>
            <a:r>
              <a:rPr lang="en-US" dirty="0" smtClean="0"/>
              <a:t>NBI Seminar March 2, 2016</a:t>
            </a:r>
          </a:p>
          <a:p>
            <a:r>
              <a:rPr lang="en-US" dirty="0" smtClean="0"/>
              <a:t>Behren Law Firm, 2893 Executive Park Drive, Suite 110, Weston, FL 33331</a:t>
            </a:r>
            <a:endParaRPr lang="en-US" dirty="0"/>
          </a:p>
        </p:txBody>
      </p:sp>
    </p:spTree>
    <p:extLst>
      <p:ext uri="{BB962C8B-B14F-4D97-AF65-F5344CB8AC3E}">
        <p14:creationId xmlns:p14="http://schemas.microsoft.com/office/powerpoint/2010/main" val="2648731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normAutofit fontScale="92500"/>
          </a:bodyPr>
          <a:lstStyle/>
          <a:p>
            <a:r>
              <a:rPr lang="en-US" b="1" dirty="0" smtClean="0"/>
              <a:t>Release of Information Form</a:t>
            </a:r>
            <a:r>
              <a:rPr lang="en-US" dirty="0" smtClean="0"/>
              <a:t>-sign information release form allowing you to check references</a:t>
            </a:r>
          </a:p>
          <a:p>
            <a:r>
              <a:rPr lang="en-US" b="1" dirty="0" smtClean="0"/>
              <a:t>Employment-at-will statement</a:t>
            </a:r>
            <a:r>
              <a:rPr lang="en-US" dirty="0" smtClean="0"/>
              <a:t>-  “Application does not create an employment contract and I understand that if I am hired, my employment would be “at-will” meaning I could be terminated at any time by either party without cause or notice”</a:t>
            </a:r>
          </a:p>
          <a:p>
            <a:r>
              <a:rPr lang="en-US" b="1" dirty="0" smtClean="0"/>
              <a:t>False Information Statement</a:t>
            </a:r>
            <a:r>
              <a:rPr lang="en-US" dirty="0" smtClean="0"/>
              <a:t>-something indicating that providing false information will not be tolerated</a:t>
            </a:r>
          </a:p>
          <a:p>
            <a:r>
              <a:rPr lang="en-US" dirty="0" smtClean="0"/>
              <a:t>“I certify that the statements I have made are true and correct to the best of my knowledge.  I understand the submissions of false information or the omission of any requested information in connection with my application for employment may be cause for immediate discharge should be become employed.”</a:t>
            </a:r>
          </a:p>
          <a:p>
            <a:endParaRPr lang="en-US" dirty="0"/>
          </a:p>
          <a:p>
            <a:endParaRPr lang="en-US" dirty="0"/>
          </a:p>
        </p:txBody>
      </p:sp>
    </p:spTree>
    <p:extLst>
      <p:ext uri="{BB962C8B-B14F-4D97-AF65-F5344CB8AC3E}">
        <p14:creationId xmlns:p14="http://schemas.microsoft.com/office/powerpoint/2010/main" val="158134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b="1" dirty="0" smtClean="0"/>
              <a:t>Work Authorization</a:t>
            </a:r>
            <a:r>
              <a:rPr lang="en-US" dirty="0" smtClean="0"/>
              <a:t>-although you can’t discriminate based upon citizenship, make sure they know that proof of identity and work authorization are required for all employees by the Immigration Reform and Control Act;</a:t>
            </a:r>
          </a:p>
          <a:p>
            <a:r>
              <a:rPr lang="en-US" dirty="0" smtClean="0"/>
              <a:t>“Applicants are required to furnish proof of identity and legal work authorization prior to hire”</a:t>
            </a:r>
          </a:p>
          <a:p>
            <a:r>
              <a:rPr lang="en-US" b="1" dirty="0" smtClean="0"/>
              <a:t>Keeping Applications</a:t>
            </a:r>
            <a:r>
              <a:rPr lang="en-US" dirty="0" smtClean="0"/>
              <a:t>-if you have more than 15 employees EEOC requires you keep hiring information on unsuccessful applicants for a year so might want to hold onto these for longer period of time in case legal issue arises.</a:t>
            </a:r>
            <a:endParaRPr lang="en-US" dirty="0"/>
          </a:p>
        </p:txBody>
      </p:sp>
    </p:spTree>
    <p:extLst>
      <p:ext uri="{BB962C8B-B14F-4D97-AF65-F5344CB8AC3E}">
        <p14:creationId xmlns:p14="http://schemas.microsoft.com/office/powerpoint/2010/main" val="143651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b="1" dirty="0" smtClean="0"/>
              <a:t>Credit Checks</a:t>
            </a:r>
            <a:r>
              <a:rPr lang="en-US" dirty="0" smtClean="0"/>
              <a:t>-If you plan on doing credit checks as part of the application process make sure that potential employees signs separate clear and conspicuous documents advising that credit will be checked</a:t>
            </a:r>
            <a:endParaRPr lang="en-US" dirty="0"/>
          </a:p>
        </p:txBody>
      </p:sp>
    </p:spTree>
    <p:extLst>
      <p:ext uri="{BB962C8B-B14F-4D97-AF65-F5344CB8AC3E}">
        <p14:creationId xmlns:p14="http://schemas.microsoft.com/office/powerpoint/2010/main" val="415796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dirty="0" smtClean="0">
                <a:solidFill>
                  <a:srgbClr val="FF0000"/>
                </a:solidFill>
              </a:rPr>
              <a:t>What Not To Ask in Applications</a:t>
            </a:r>
            <a:r>
              <a:rPr lang="en-US" dirty="0" smtClean="0"/>
              <a:t>:</a:t>
            </a:r>
          </a:p>
          <a:p>
            <a:r>
              <a:rPr lang="en-US" dirty="0" smtClean="0"/>
              <a:t>Marital Status-some statutes provide for marital status discrimination;</a:t>
            </a:r>
          </a:p>
          <a:p>
            <a:r>
              <a:rPr lang="en-US" dirty="0" smtClean="0"/>
              <a:t>Maiden Name;</a:t>
            </a:r>
          </a:p>
          <a:p>
            <a:r>
              <a:rPr lang="en-US" dirty="0" smtClean="0"/>
              <a:t>Gender;</a:t>
            </a:r>
          </a:p>
          <a:p>
            <a:r>
              <a:rPr lang="en-US" dirty="0" smtClean="0"/>
              <a:t>Age-other than over 18;</a:t>
            </a:r>
          </a:p>
          <a:p>
            <a:r>
              <a:rPr lang="en-US" dirty="0" smtClean="0"/>
              <a:t>Birthplace-possible national origin issues;</a:t>
            </a:r>
          </a:p>
          <a:p>
            <a:r>
              <a:rPr lang="en-US" dirty="0" smtClean="0"/>
              <a:t>Residence-do you rent or own, could be construed as discrimination against minorities;</a:t>
            </a:r>
          </a:p>
          <a:p>
            <a:r>
              <a:rPr lang="en-US" dirty="0" smtClean="0"/>
              <a:t>Arrest/Conviction record-don</a:t>
            </a:r>
            <a:r>
              <a:rPr lang="fr-FR" dirty="0" smtClean="0"/>
              <a:t>’</a:t>
            </a:r>
            <a:r>
              <a:rPr lang="en-US" dirty="0" smtClean="0"/>
              <a:t>t ask about arrests, ask about convictions if justified by EEOC guidelines</a:t>
            </a:r>
          </a:p>
          <a:p>
            <a:endParaRPr lang="en-US" dirty="0"/>
          </a:p>
        </p:txBody>
      </p:sp>
    </p:spTree>
    <p:extLst>
      <p:ext uri="{BB962C8B-B14F-4D97-AF65-F5344CB8AC3E}">
        <p14:creationId xmlns:p14="http://schemas.microsoft.com/office/powerpoint/2010/main" val="1553654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dirty="0">
                <a:solidFill>
                  <a:srgbClr val="FF0000"/>
                </a:solidFill>
              </a:rPr>
              <a:t>What Not To Ask in </a:t>
            </a:r>
            <a:r>
              <a:rPr lang="en-US" dirty="0" smtClean="0">
                <a:solidFill>
                  <a:srgbClr val="FF0000"/>
                </a:solidFill>
              </a:rPr>
              <a:t>Applications:</a:t>
            </a:r>
          </a:p>
          <a:p>
            <a:r>
              <a:rPr lang="en-US" dirty="0" smtClean="0"/>
              <a:t>Disability or Health Questions;</a:t>
            </a:r>
          </a:p>
          <a:p>
            <a:r>
              <a:rPr lang="en-US" dirty="0" smtClean="0"/>
              <a:t>Workers Compensation History-Might be illegal under ADA, FCRA and Fla. Stat. 440.205;</a:t>
            </a:r>
          </a:p>
          <a:p>
            <a:r>
              <a:rPr lang="en-US" dirty="0" smtClean="0"/>
              <a:t>Citizenship-Don</a:t>
            </a:r>
            <a:r>
              <a:rPr lang="fr-FR" dirty="0" smtClean="0"/>
              <a:t>’</a:t>
            </a:r>
            <a:r>
              <a:rPr lang="en-US" dirty="0" smtClean="0"/>
              <a:t>t ask are you a U.S. Citizen or do you have a work VISA- discrimination based upon citizenship is illegal under the Immigration Reform and Control Act of 1986</a:t>
            </a:r>
          </a:p>
          <a:p>
            <a:r>
              <a:rPr lang="en-US" dirty="0" smtClean="0"/>
              <a:t>Genetic Information that could violate GINA</a:t>
            </a:r>
          </a:p>
          <a:p>
            <a:r>
              <a:rPr lang="en-US" dirty="0" smtClean="0"/>
              <a:t>See, EEOC guidance on genetic inquiries including inquiries about family </a:t>
            </a:r>
            <a:r>
              <a:rPr lang="en-US" dirty="0"/>
              <a:t>medical history http://</a:t>
            </a:r>
            <a:r>
              <a:rPr lang="en-US" dirty="0"/>
              <a:t>www.eeoc.gov</a:t>
            </a:r>
            <a:r>
              <a:rPr lang="en-US" dirty="0"/>
              <a:t>/laws/regulations/</a:t>
            </a:r>
            <a:r>
              <a:rPr lang="en-US" dirty="0"/>
              <a:t>gina-background.cfm</a:t>
            </a:r>
            <a:endParaRPr lang="en-US" dirty="0"/>
          </a:p>
        </p:txBody>
      </p:sp>
    </p:spTree>
    <p:extLst>
      <p:ext uri="{BB962C8B-B14F-4D97-AF65-F5344CB8AC3E}">
        <p14:creationId xmlns:p14="http://schemas.microsoft.com/office/powerpoint/2010/main" val="260662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Proper Way to Conduct Background Checks</a:t>
            </a:r>
            <a:endParaRPr lang="en-US" sz="3200" dirty="0"/>
          </a:p>
        </p:txBody>
      </p:sp>
      <p:sp>
        <p:nvSpPr>
          <p:cNvPr id="3" name="Content Placeholder 2"/>
          <p:cNvSpPr>
            <a:spLocks noGrp="1"/>
          </p:cNvSpPr>
          <p:nvPr>
            <p:ph idx="1"/>
          </p:nvPr>
        </p:nvSpPr>
        <p:spPr/>
        <p:txBody>
          <a:bodyPr/>
          <a:lstStyle/>
          <a:p>
            <a:r>
              <a:rPr lang="en-US" dirty="0" smtClean="0"/>
              <a:t>If you are running credit checks on potential employees make sure that you are in compliance with the </a:t>
            </a:r>
            <a:r>
              <a:rPr lang="en-US" b="1" dirty="0" smtClean="0"/>
              <a:t>Fair Credit Reporting Act</a:t>
            </a:r>
          </a:p>
          <a:p>
            <a:r>
              <a:rPr lang="en-US" dirty="0" smtClean="0"/>
              <a:t>Technically if searches are being done in-house they might not fall under FCRA but probably are still using consumer reporting agency information so you want to comply</a:t>
            </a:r>
          </a:p>
          <a:p>
            <a:endParaRPr lang="en-US" dirty="0"/>
          </a:p>
        </p:txBody>
      </p:sp>
    </p:spTree>
    <p:extLst>
      <p:ext uri="{BB962C8B-B14F-4D97-AF65-F5344CB8AC3E}">
        <p14:creationId xmlns:p14="http://schemas.microsoft.com/office/powerpoint/2010/main" val="2419202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lstStyle/>
          <a:p>
            <a:r>
              <a:rPr lang="en-US" dirty="0" smtClean="0"/>
              <a:t>Employers must certify their compliance with FCRA requirements before consumer agency may furnish a credit report</a:t>
            </a:r>
          </a:p>
          <a:p>
            <a:r>
              <a:rPr lang="en-US" dirty="0" smtClean="0"/>
              <a:t>Employers must obtain a “clear and conspicuous” disclosure from the applicant or employee which may not be part of another documents</a:t>
            </a:r>
          </a:p>
          <a:p>
            <a:r>
              <a:rPr lang="en-US" dirty="0" smtClean="0"/>
              <a:t>Applicants or employees must give prior written authorization to employer for credit report to be pulled</a:t>
            </a:r>
          </a:p>
          <a:p>
            <a:r>
              <a:rPr lang="en-US" dirty="0" smtClean="0"/>
              <a:t>Employer must provide employee or applicant with a copy of the credit report and a written description of his/her rights under the FCRA before any adverse action is taken (such as not hiring based upon credit check)</a:t>
            </a:r>
            <a:endParaRPr lang="en-US" dirty="0"/>
          </a:p>
        </p:txBody>
      </p:sp>
    </p:spTree>
    <p:extLst>
      <p:ext uri="{BB962C8B-B14F-4D97-AF65-F5344CB8AC3E}">
        <p14:creationId xmlns:p14="http://schemas.microsoft.com/office/powerpoint/2010/main" val="22806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normAutofit lnSpcReduction="10000"/>
          </a:bodyPr>
          <a:lstStyle/>
          <a:p>
            <a:r>
              <a:rPr lang="en-US" dirty="0" smtClean="0"/>
              <a:t>Some States limit use of pre-employment credit checks (not Florida)-</a:t>
            </a:r>
          </a:p>
          <a:p>
            <a:r>
              <a:rPr lang="en-US" dirty="0" smtClean="0"/>
              <a:t>EEOC has filed lawsuits against employers that use pre-employment credit checks which have a disparate impact on protected classes.</a:t>
            </a:r>
          </a:p>
          <a:p>
            <a:r>
              <a:rPr lang="en-US" dirty="0" smtClean="0"/>
              <a:t>Would probably only use credit checks where there is a business necessity</a:t>
            </a:r>
          </a:p>
          <a:p>
            <a:r>
              <a:rPr lang="en-US" dirty="0" smtClean="0"/>
              <a:t>EEOC </a:t>
            </a:r>
            <a:r>
              <a:rPr lang="en-US" dirty="0" smtClean="0"/>
              <a:t>said”inquiry</a:t>
            </a:r>
            <a:r>
              <a:rPr lang="en-US" dirty="0" smtClean="0"/>
              <a:t> into an applicants current or past assets, liabilities, or credit rating, including bankruptcy or garnishment, refusal or cancellation of bonding, car ownership, rental or ownership of house, length of residence at an address, charge accounts, furniture ownership or bank accounts generally should be avoided because they tend to impact more adversely on minorities and females.”</a:t>
            </a:r>
            <a:endParaRPr lang="en-US" dirty="0"/>
          </a:p>
        </p:txBody>
      </p:sp>
    </p:spTree>
    <p:extLst>
      <p:ext uri="{BB962C8B-B14F-4D97-AF65-F5344CB8AC3E}">
        <p14:creationId xmlns:p14="http://schemas.microsoft.com/office/powerpoint/2010/main" val="95005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lstStyle/>
          <a:p>
            <a:r>
              <a:rPr lang="en-US" b="1" dirty="0" smtClean="0"/>
              <a:t>FCRA Violations</a:t>
            </a:r>
            <a:r>
              <a:rPr lang="en-US" dirty="0" smtClean="0"/>
              <a:t>-provides remedy for actual damages, court costs, attorneys fees and possibly punitive damages.  Also a report to the FTC and FTC can sue employers for civil penalties of up to $2500 per violation.</a:t>
            </a:r>
            <a:endParaRPr lang="en-US" dirty="0"/>
          </a:p>
        </p:txBody>
      </p:sp>
    </p:spTree>
    <p:extLst>
      <p:ext uri="{BB962C8B-B14F-4D97-AF65-F5344CB8AC3E}">
        <p14:creationId xmlns:p14="http://schemas.microsoft.com/office/powerpoint/2010/main" val="3155082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normAutofit lnSpcReduction="10000"/>
          </a:bodyPr>
          <a:lstStyle/>
          <a:p>
            <a:r>
              <a:rPr lang="en-US" dirty="0" smtClean="0"/>
              <a:t>Other area of concern is </a:t>
            </a:r>
            <a:r>
              <a:rPr lang="en-US" b="1" dirty="0" smtClean="0"/>
              <a:t>criminal background checks</a:t>
            </a:r>
          </a:p>
          <a:p>
            <a:r>
              <a:rPr lang="en-US" dirty="0" smtClean="0"/>
              <a:t>See, EEOC Guidance on Using Arrest and Conviction Records to make Employment Decisions </a:t>
            </a:r>
          </a:p>
          <a:p>
            <a:r>
              <a:rPr lang="en-US" dirty="0">
                <a:hlinkClick r:id="rId2"/>
              </a:rPr>
              <a:t>http://www.eeoc.gov/laws/guidance/qa_arrest_conviction.cfm</a:t>
            </a:r>
            <a:endParaRPr lang="en-US" dirty="0" smtClean="0"/>
          </a:p>
          <a:p>
            <a:r>
              <a:rPr lang="en-US" dirty="0" smtClean="0"/>
              <a:t>If you obtain criminal background from third party credit agencies must comply with FCRA</a:t>
            </a:r>
          </a:p>
          <a:p>
            <a:r>
              <a:rPr lang="en-US" dirty="0" smtClean="0"/>
              <a:t>EEOC guidance seeks to avoid use of this information in hiring to extent it disparately impacts minorities and where there is no business justification</a:t>
            </a:r>
          </a:p>
          <a:p>
            <a:r>
              <a:rPr lang="en-US" dirty="0" smtClean="0"/>
              <a:t>Can obtain from FBI directly</a:t>
            </a:r>
          </a:p>
          <a:p>
            <a:r>
              <a:rPr lang="en-US" dirty="0"/>
              <a:t>https://</a:t>
            </a:r>
            <a:r>
              <a:rPr lang="en-US" dirty="0"/>
              <a:t>www.fbi.gov</a:t>
            </a:r>
            <a:r>
              <a:rPr lang="en-US" dirty="0"/>
              <a:t>/about-us/</a:t>
            </a:r>
            <a:r>
              <a:rPr lang="en-US" dirty="0"/>
              <a:t>cjis</a:t>
            </a:r>
            <a:r>
              <a:rPr lang="en-US" dirty="0"/>
              <a:t>/identity-history-summary-checks</a:t>
            </a:r>
            <a:endParaRPr lang="en-US" dirty="0" smtClean="0"/>
          </a:p>
          <a:p>
            <a:endParaRPr lang="en-US" dirty="0"/>
          </a:p>
        </p:txBody>
      </p:sp>
    </p:spTree>
    <p:extLst>
      <p:ext uri="{BB962C8B-B14F-4D97-AF65-F5344CB8AC3E}">
        <p14:creationId xmlns:p14="http://schemas.microsoft.com/office/powerpoint/2010/main" val="351837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Drafting Accurate Job Descriptions</a:t>
            </a:r>
            <a:endParaRPr lang="en-US" sz="3600" dirty="0"/>
          </a:p>
        </p:txBody>
      </p:sp>
      <p:sp>
        <p:nvSpPr>
          <p:cNvPr id="3" name="Content Placeholder 2"/>
          <p:cNvSpPr>
            <a:spLocks noGrp="1"/>
          </p:cNvSpPr>
          <p:nvPr>
            <p:ph idx="1"/>
          </p:nvPr>
        </p:nvSpPr>
        <p:spPr/>
        <p:txBody>
          <a:bodyPr/>
          <a:lstStyle/>
          <a:p>
            <a:r>
              <a:rPr lang="en-US" b="1" dirty="0" smtClean="0"/>
              <a:t>Benefits of Job Descriptions</a:t>
            </a:r>
          </a:p>
          <a:p>
            <a:r>
              <a:rPr lang="en-US" dirty="0" smtClean="0"/>
              <a:t>Help manage the organization;</a:t>
            </a:r>
          </a:p>
          <a:p>
            <a:r>
              <a:rPr lang="en-US" dirty="0" smtClean="0"/>
              <a:t>Sets clear expectations of what employee should be doing;</a:t>
            </a:r>
          </a:p>
          <a:p>
            <a:r>
              <a:rPr lang="en-US" dirty="0" smtClean="0"/>
              <a:t>Helps with legal issues such as ADA accommodations and/or FLSA exemptions, OSHA, Title VII and Equal Pay Act</a:t>
            </a:r>
          </a:p>
          <a:p>
            <a:r>
              <a:rPr lang="en-US" dirty="0" smtClean="0"/>
              <a:t>Helps with evaluating performance of employee and compensation</a:t>
            </a:r>
          </a:p>
          <a:p>
            <a:endParaRPr lang="en-US" dirty="0"/>
          </a:p>
        </p:txBody>
      </p:sp>
    </p:spTree>
    <p:extLst>
      <p:ext uri="{BB962C8B-B14F-4D97-AF65-F5344CB8AC3E}">
        <p14:creationId xmlns:p14="http://schemas.microsoft.com/office/powerpoint/2010/main" val="2070665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lstStyle/>
          <a:p>
            <a:r>
              <a:rPr lang="en-US" b="1" dirty="0" smtClean="0"/>
              <a:t>Lie Detector Tests</a:t>
            </a:r>
            <a:r>
              <a:rPr lang="en-US" dirty="0" smtClean="0"/>
              <a:t>-</a:t>
            </a:r>
            <a:r>
              <a:rPr lang="en-US" b="1" dirty="0" smtClean="0"/>
              <a:t>Employee Polygraph Protection Act </a:t>
            </a:r>
            <a:r>
              <a:rPr lang="en-US" dirty="0" smtClean="0"/>
              <a:t>does not allow employers to use these for pre-employment screening although there are exceptions for armored car services, alarm services, security services or manufacturers of pharmaceuticals.</a:t>
            </a:r>
            <a:endParaRPr lang="en-US" dirty="0"/>
          </a:p>
        </p:txBody>
      </p:sp>
    </p:spTree>
    <p:extLst>
      <p:ext uri="{BB962C8B-B14F-4D97-AF65-F5344CB8AC3E}">
        <p14:creationId xmlns:p14="http://schemas.microsoft.com/office/powerpoint/2010/main" val="215118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Proper Way to Conduct Background Checks</a:t>
            </a:r>
          </a:p>
        </p:txBody>
      </p:sp>
      <p:sp>
        <p:nvSpPr>
          <p:cNvPr id="3" name="Content Placeholder 2"/>
          <p:cNvSpPr>
            <a:spLocks noGrp="1"/>
          </p:cNvSpPr>
          <p:nvPr>
            <p:ph idx="1"/>
          </p:nvPr>
        </p:nvSpPr>
        <p:spPr/>
        <p:txBody>
          <a:bodyPr/>
          <a:lstStyle/>
          <a:p>
            <a:r>
              <a:rPr lang="en-US" b="1" dirty="0" smtClean="0"/>
              <a:t>Social Media Checks</a:t>
            </a:r>
          </a:p>
          <a:p>
            <a:r>
              <a:rPr lang="en-US" dirty="0" smtClean="0"/>
              <a:t>Google employees to see what kinds of skeletons come up on internet</a:t>
            </a:r>
          </a:p>
          <a:p>
            <a:r>
              <a:rPr lang="en-US" dirty="0" smtClean="0"/>
              <a:t>Check to the extent you can, Facebook, Twitter, </a:t>
            </a:r>
            <a:r>
              <a:rPr lang="en-US" dirty="0" smtClean="0"/>
              <a:t>Instagram</a:t>
            </a:r>
            <a:r>
              <a:rPr lang="en-US" dirty="0" smtClean="0"/>
              <a:t>, LinkedIn, etc.</a:t>
            </a:r>
          </a:p>
          <a:p>
            <a:r>
              <a:rPr lang="en-US" dirty="0" smtClean="0"/>
              <a:t>Never know what you will find on social media</a:t>
            </a:r>
          </a:p>
          <a:p>
            <a:r>
              <a:rPr lang="en-US" dirty="0" smtClean="0"/>
              <a:t>At least 50% of employers are using social media to screen</a:t>
            </a:r>
          </a:p>
          <a:p>
            <a:r>
              <a:rPr lang="en-US" dirty="0" smtClean="0"/>
              <a:t>Some employers will ask for passwords for Facebook, </a:t>
            </a:r>
            <a:r>
              <a:rPr lang="en-US" dirty="0" smtClean="0"/>
              <a:t>etc</a:t>
            </a:r>
            <a:r>
              <a:rPr lang="en-US" dirty="0" smtClean="0"/>
              <a:t> although outlawed in some states not Florida</a:t>
            </a:r>
          </a:p>
          <a:p>
            <a:endParaRPr lang="en-US" dirty="0"/>
          </a:p>
        </p:txBody>
      </p:sp>
    </p:spTree>
    <p:extLst>
      <p:ext uri="{BB962C8B-B14F-4D97-AF65-F5344CB8AC3E}">
        <p14:creationId xmlns:p14="http://schemas.microsoft.com/office/powerpoint/2010/main" val="1097842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Screening References Through a Filter of Reality</a:t>
            </a:r>
            <a:endParaRPr lang="en-US" sz="3200" dirty="0"/>
          </a:p>
        </p:txBody>
      </p:sp>
      <p:sp>
        <p:nvSpPr>
          <p:cNvPr id="3" name="Content Placeholder 2"/>
          <p:cNvSpPr>
            <a:spLocks noGrp="1"/>
          </p:cNvSpPr>
          <p:nvPr>
            <p:ph idx="1"/>
          </p:nvPr>
        </p:nvSpPr>
        <p:spPr/>
        <p:txBody>
          <a:bodyPr/>
          <a:lstStyle/>
          <a:p>
            <a:r>
              <a:rPr lang="en-US" b="1" dirty="0" smtClean="0"/>
              <a:t>Check Employment References</a:t>
            </a:r>
          </a:p>
          <a:p>
            <a:r>
              <a:rPr lang="en-US" dirty="0" smtClean="0"/>
              <a:t>Confirm employment dates, job titles, rates of pay, tasks performed and any other information you can obtain from former employer</a:t>
            </a:r>
          </a:p>
          <a:p>
            <a:r>
              <a:rPr lang="en-US" dirty="0" smtClean="0"/>
              <a:t>“whether they would hire employee again?”</a:t>
            </a:r>
          </a:p>
          <a:p>
            <a:r>
              <a:rPr lang="en-US" dirty="0" smtClean="0"/>
              <a:t>Can call or do by letter to former employers</a:t>
            </a:r>
          </a:p>
          <a:p>
            <a:r>
              <a:rPr lang="en-US" dirty="0" smtClean="0"/>
              <a:t>Might only get name, rank and serial number if employer is afraid of getting sued over bad reference</a:t>
            </a:r>
          </a:p>
          <a:p>
            <a:endParaRPr lang="en-US" dirty="0"/>
          </a:p>
        </p:txBody>
      </p:sp>
    </p:spTree>
    <p:extLst>
      <p:ext uri="{BB962C8B-B14F-4D97-AF65-F5344CB8AC3E}">
        <p14:creationId xmlns:p14="http://schemas.microsoft.com/office/powerpoint/2010/main" val="1961553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Screening References Through a Filter of Reality</a:t>
            </a:r>
          </a:p>
        </p:txBody>
      </p:sp>
      <p:sp>
        <p:nvSpPr>
          <p:cNvPr id="3" name="Content Placeholder 2"/>
          <p:cNvSpPr>
            <a:spLocks noGrp="1"/>
          </p:cNvSpPr>
          <p:nvPr>
            <p:ph idx="1"/>
          </p:nvPr>
        </p:nvSpPr>
        <p:spPr/>
        <p:txBody>
          <a:bodyPr/>
          <a:lstStyle/>
          <a:p>
            <a:r>
              <a:rPr lang="en-US" b="1" dirty="0" smtClean="0"/>
              <a:t>Checking Education Records</a:t>
            </a:r>
          </a:p>
          <a:p>
            <a:r>
              <a:rPr lang="en-US" dirty="0" smtClean="0"/>
              <a:t>Want to check make sure that information is not made up</a:t>
            </a:r>
          </a:p>
          <a:p>
            <a:r>
              <a:rPr lang="en-US" dirty="0" smtClean="0"/>
              <a:t>Contact college or university to verify degree, date of attendance</a:t>
            </a:r>
          </a:p>
          <a:p>
            <a:r>
              <a:rPr lang="en-US" dirty="0" smtClean="0"/>
              <a:t>Some will do it over phone</a:t>
            </a:r>
          </a:p>
          <a:p>
            <a:r>
              <a:rPr lang="en-US" dirty="0" smtClean="0"/>
              <a:t>If not, send letter to obtain transcript (have signed release from applicant)</a:t>
            </a:r>
          </a:p>
          <a:p>
            <a:r>
              <a:rPr lang="en-US" dirty="0" smtClean="0"/>
              <a:t>Might Google also if you have never heard of degree or college or school</a:t>
            </a:r>
          </a:p>
          <a:p>
            <a:r>
              <a:rPr lang="en-US" dirty="0" smtClean="0"/>
              <a:t>Weed out “diploma mills”</a:t>
            </a:r>
          </a:p>
        </p:txBody>
      </p:sp>
    </p:spTree>
    <p:extLst>
      <p:ext uri="{BB962C8B-B14F-4D97-AF65-F5344CB8AC3E}">
        <p14:creationId xmlns:p14="http://schemas.microsoft.com/office/powerpoint/2010/main" val="447255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Screening References Through a Filter of Reality</a:t>
            </a:r>
          </a:p>
        </p:txBody>
      </p:sp>
      <p:sp>
        <p:nvSpPr>
          <p:cNvPr id="3" name="Content Placeholder 2"/>
          <p:cNvSpPr>
            <a:spLocks noGrp="1"/>
          </p:cNvSpPr>
          <p:nvPr>
            <p:ph idx="1"/>
          </p:nvPr>
        </p:nvSpPr>
        <p:spPr/>
        <p:txBody>
          <a:bodyPr/>
          <a:lstStyle/>
          <a:p>
            <a:r>
              <a:rPr lang="en-US" b="1" dirty="0" smtClean="0"/>
              <a:t>Check Personal References</a:t>
            </a:r>
          </a:p>
          <a:p>
            <a:r>
              <a:rPr lang="en-US" dirty="0" smtClean="0"/>
              <a:t>Call them and evaluate their credibility</a:t>
            </a:r>
          </a:p>
          <a:p>
            <a:endParaRPr lang="en-US" dirty="0"/>
          </a:p>
          <a:p>
            <a:r>
              <a:rPr lang="en-US" b="1" dirty="0" smtClean="0"/>
              <a:t>Document your Reference Check</a:t>
            </a:r>
          </a:p>
          <a:p>
            <a:r>
              <a:rPr lang="en-US" dirty="0" smtClean="0"/>
              <a:t>Keep notes and records of your check in the event your hiring practices are ever called into question</a:t>
            </a:r>
          </a:p>
          <a:p>
            <a:r>
              <a:rPr lang="en-US" dirty="0" smtClean="0"/>
              <a:t>Negligent hiring or retention suits</a:t>
            </a:r>
            <a:endParaRPr lang="en-US" dirty="0"/>
          </a:p>
        </p:txBody>
      </p:sp>
    </p:spTree>
    <p:extLst>
      <p:ext uri="{BB962C8B-B14F-4D97-AF65-F5344CB8AC3E}">
        <p14:creationId xmlns:p14="http://schemas.microsoft.com/office/powerpoint/2010/main" val="1752158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Job Offer or Rejection Letter</a:t>
            </a:r>
            <a:endParaRPr lang="en-US" sz="3200" dirty="0"/>
          </a:p>
        </p:txBody>
      </p:sp>
      <p:sp>
        <p:nvSpPr>
          <p:cNvPr id="3" name="Content Placeholder 2"/>
          <p:cNvSpPr>
            <a:spLocks noGrp="1"/>
          </p:cNvSpPr>
          <p:nvPr>
            <p:ph idx="1"/>
          </p:nvPr>
        </p:nvSpPr>
        <p:spPr/>
        <p:txBody>
          <a:bodyPr/>
          <a:lstStyle/>
          <a:p>
            <a:r>
              <a:rPr lang="en-US" b="1" dirty="0" smtClean="0"/>
              <a:t>Rejection Letter</a:t>
            </a:r>
            <a:r>
              <a:rPr lang="en-US" dirty="0" smtClean="0"/>
              <a:t>:</a:t>
            </a:r>
          </a:p>
          <a:p>
            <a:r>
              <a:rPr lang="en-US" dirty="0" smtClean="0"/>
              <a:t>Dear ______:</a:t>
            </a:r>
          </a:p>
          <a:p>
            <a:r>
              <a:rPr lang="en-US" dirty="0" smtClean="0"/>
              <a:t>I wish to express my appreciation for the interest you have shown in the position of ______.</a:t>
            </a:r>
          </a:p>
          <a:p>
            <a:r>
              <a:rPr lang="en-US" dirty="0" smtClean="0"/>
              <a:t>We enjoyed having the opportunity to meet you and discuss your qualifications for this position.  While we were impressed with your qualifications and experience, we have decided to hire an individual whose background and expertise more closely matches the specific requirements of of this position.</a:t>
            </a:r>
          </a:p>
          <a:p>
            <a:r>
              <a:rPr lang="en-US" dirty="0" smtClean="0"/>
              <a:t>Thanks you again for your application.  We wish you well in your career and hope that you will be able to locate a position that can take advantage of your particular skills</a:t>
            </a:r>
          </a:p>
          <a:p>
            <a:r>
              <a:rPr lang="en-US" dirty="0" smtClean="0"/>
              <a:t>Very truly yours,</a:t>
            </a:r>
            <a:endParaRPr lang="en-US" dirty="0"/>
          </a:p>
        </p:txBody>
      </p:sp>
    </p:spTree>
    <p:extLst>
      <p:ext uri="{BB962C8B-B14F-4D97-AF65-F5344CB8AC3E}">
        <p14:creationId xmlns:p14="http://schemas.microsoft.com/office/powerpoint/2010/main" val="142542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Job Offer or Rejection Letter</a:t>
            </a:r>
          </a:p>
        </p:txBody>
      </p:sp>
      <p:sp>
        <p:nvSpPr>
          <p:cNvPr id="3" name="Content Placeholder 2"/>
          <p:cNvSpPr>
            <a:spLocks noGrp="1"/>
          </p:cNvSpPr>
          <p:nvPr>
            <p:ph idx="1"/>
          </p:nvPr>
        </p:nvSpPr>
        <p:spPr/>
        <p:txBody>
          <a:bodyPr/>
          <a:lstStyle/>
          <a:p>
            <a:r>
              <a:rPr lang="en-US" b="1" dirty="0" smtClean="0"/>
              <a:t>Job Offer letter</a:t>
            </a:r>
          </a:p>
          <a:p>
            <a:r>
              <a:rPr lang="en-US" dirty="0" smtClean="0"/>
              <a:t>Dear Ms. _______:</a:t>
            </a:r>
          </a:p>
          <a:p>
            <a:r>
              <a:rPr lang="en-US" dirty="0" smtClean="0"/>
              <a:t>Congratulations, we look forward to welcoming you as a member of our staff.</a:t>
            </a:r>
          </a:p>
          <a:p>
            <a:r>
              <a:rPr lang="en-US" dirty="0" smtClean="0"/>
              <a:t>This will confirm that on this date I offered and you accepted the position of _______, that you interviewed for on ______.  This position starts on ________ and you will be compensated  at __________.</a:t>
            </a:r>
          </a:p>
          <a:p>
            <a:r>
              <a:rPr lang="en-US" dirty="0" smtClean="0"/>
              <a:t>As we discussed, you will report to work on ______ at 9:00 a.m.</a:t>
            </a:r>
          </a:p>
        </p:txBody>
      </p:sp>
    </p:spTree>
    <p:extLst>
      <p:ext uri="{BB962C8B-B14F-4D97-AF65-F5344CB8AC3E}">
        <p14:creationId xmlns:p14="http://schemas.microsoft.com/office/powerpoint/2010/main" val="1768928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Job Offer or Rejection Letter</a:t>
            </a:r>
          </a:p>
        </p:txBody>
      </p:sp>
      <p:sp>
        <p:nvSpPr>
          <p:cNvPr id="3" name="Content Placeholder 2"/>
          <p:cNvSpPr>
            <a:spLocks noGrp="1"/>
          </p:cNvSpPr>
          <p:nvPr>
            <p:ph idx="1"/>
          </p:nvPr>
        </p:nvSpPr>
        <p:spPr/>
        <p:txBody>
          <a:bodyPr/>
          <a:lstStyle/>
          <a:p>
            <a:r>
              <a:rPr lang="en-US" dirty="0"/>
              <a:t>This will further confirm that nothing in this letter shall constitute an employment contract and that </a:t>
            </a:r>
            <a:r>
              <a:rPr lang="en-US" dirty="0" smtClean="0"/>
              <a:t>any position you shall attain with our company shall be an employment at-will.</a:t>
            </a:r>
          </a:p>
          <a:p>
            <a:r>
              <a:rPr lang="en-US" dirty="0" smtClean="0"/>
              <a:t>If you have any questions between now and your start date, please feel free to call your supervisor or myself.</a:t>
            </a:r>
          </a:p>
          <a:p>
            <a:endParaRPr lang="en-US" dirty="0"/>
          </a:p>
          <a:p>
            <a:r>
              <a:rPr lang="en-US" dirty="0" smtClean="0"/>
              <a:t>Very truly yours,</a:t>
            </a:r>
          </a:p>
          <a:p>
            <a:endParaRPr lang="en-US" dirty="0"/>
          </a:p>
          <a:p>
            <a:endParaRPr lang="en-US" dirty="0"/>
          </a:p>
          <a:p>
            <a:endParaRPr lang="en-US" dirty="0"/>
          </a:p>
        </p:txBody>
      </p:sp>
    </p:spTree>
    <p:extLst>
      <p:ext uri="{BB962C8B-B14F-4D97-AF65-F5344CB8AC3E}">
        <p14:creationId xmlns:p14="http://schemas.microsoft.com/office/powerpoint/2010/main" val="2411116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Checklists for  a Legal Hire</a:t>
            </a:r>
            <a:endParaRPr lang="en-US" dirty="0"/>
          </a:p>
        </p:txBody>
      </p:sp>
      <p:sp>
        <p:nvSpPr>
          <p:cNvPr id="3" name="Content Placeholder 2"/>
          <p:cNvSpPr>
            <a:spLocks noGrp="1"/>
          </p:cNvSpPr>
          <p:nvPr>
            <p:ph idx="1"/>
          </p:nvPr>
        </p:nvSpPr>
        <p:spPr/>
        <p:txBody>
          <a:bodyPr/>
          <a:lstStyle/>
          <a:p>
            <a:r>
              <a:rPr lang="en-US" dirty="0" smtClean="0"/>
              <a:t>-Employment Application</a:t>
            </a:r>
          </a:p>
          <a:p>
            <a:r>
              <a:rPr lang="en-US" dirty="0" smtClean="0"/>
              <a:t>Background Checks (if any)</a:t>
            </a:r>
          </a:p>
          <a:p>
            <a:r>
              <a:rPr lang="en-US" dirty="0" smtClean="0"/>
              <a:t>Reference Screening</a:t>
            </a:r>
          </a:p>
          <a:p>
            <a:r>
              <a:rPr lang="en-US" dirty="0" smtClean="0"/>
              <a:t>W-4 Form</a:t>
            </a:r>
          </a:p>
          <a:p>
            <a:r>
              <a:rPr lang="en-US" dirty="0" smtClean="0"/>
              <a:t>I-9 Form</a:t>
            </a:r>
          </a:p>
          <a:p>
            <a:r>
              <a:rPr lang="en-US" dirty="0" smtClean="0"/>
              <a:t>Provide Employment Manual, with any Arbitration Agreements or Non-Compete Agreements</a:t>
            </a:r>
          </a:p>
          <a:p>
            <a:r>
              <a:rPr lang="en-US" dirty="0" smtClean="0"/>
              <a:t>Provide all Uniform and dress Codes</a:t>
            </a:r>
          </a:p>
          <a:p>
            <a:r>
              <a:rPr lang="en-US" dirty="0" smtClean="0"/>
              <a:t>Provide all Discrimination and Harassment policies(if not already contained in Employment Manual)</a:t>
            </a:r>
          </a:p>
          <a:p>
            <a:r>
              <a:rPr lang="en-US" dirty="0" smtClean="0"/>
              <a:t>Any necessary safety training</a:t>
            </a:r>
          </a:p>
          <a:p>
            <a:r>
              <a:rPr lang="en-US" dirty="0" smtClean="0"/>
              <a:t>Any necessary tours and orientation of jobsite</a:t>
            </a:r>
          </a:p>
          <a:p>
            <a:endParaRPr lang="en-US" dirty="0" smtClean="0"/>
          </a:p>
          <a:p>
            <a:endParaRPr lang="en-US" dirty="0"/>
          </a:p>
        </p:txBody>
      </p:sp>
    </p:spTree>
    <p:extLst>
      <p:ext uri="{BB962C8B-B14F-4D97-AF65-F5344CB8AC3E}">
        <p14:creationId xmlns:p14="http://schemas.microsoft.com/office/powerpoint/2010/main" val="413271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Checklists for  a Legal Hire</a:t>
            </a:r>
          </a:p>
        </p:txBody>
      </p:sp>
      <p:sp>
        <p:nvSpPr>
          <p:cNvPr id="3" name="Content Placeholder 2"/>
          <p:cNvSpPr>
            <a:spLocks noGrp="1"/>
          </p:cNvSpPr>
          <p:nvPr>
            <p:ph idx="1"/>
          </p:nvPr>
        </p:nvSpPr>
        <p:spPr/>
        <p:txBody>
          <a:bodyPr/>
          <a:lstStyle/>
          <a:p>
            <a:r>
              <a:rPr lang="en-US" dirty="0" smtClean="0"/>
              <a:t>Provide copies of any social media or internet policies</a:t>
            </a:r>
          </a:p>
          <a:p>
            <a:r>
              <a:rPr lang="en-US" dirty="0" smtClean="0"/>
              <a:t>Provide copies of any policies in dealing with third parties such as media, etc.</a:t>
            </a:r>
            <a:endParaRPr lang="en-US" dirty="0"/>
          </a:p>
        </p:txBody>
      </p:sp>
    </p:spTree>
    <p:extLst>
      <p:ext uri="{BB962C8B-B14F-4D97-AF65-F5344CB8AC3E}">
        <p14:creationId xmlns:p14="http://schemas.microsoft.com/office/powerpoint/2010/main" val="50258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Drafting Accurate Job Descriptions</a:t>
            </a:r>
          </a:p>
        </p:txBody>
      </p:sp>
      <p:sp>
        <p:nvSpPr>
          <p:cNvPr id="3" name="Content Placeholder 2"/>
          <p:cNvSpPr>
            <a:spLocks noGrp="1"/>
          </p:cNvSpPr>
          <p:nvPr>
            <p:ph idx="1"/>
          </p:nvPr>
        </p:nvSpPr>
        <p:spPr/>
        <p:txBody>
          <a:bodyPr/>
          <a:lstStyle/>
          <a:p>
            <a:r>
              <a:rPr lang="en-US" b="1" dirty="0" smtClean="0"/>
              <a:t>THINGS TO DO</a:t>
            </a:r>
          </a:p>
          <a:p>
            <a:r>
              <a:rPr lang="en-US" dirty="0" smtClean="0"/>
              <a:t>Make them specific</a:t>
            </a:r>
          </a:p>
          <a:p>
            <a:r>
              <a:rPr lang="en-US" dirty="0" smtClean="0"/>
              <a:t>Use Accurate Adjectives </a:t>
            </a:r>
          </a:p>
          <a:p>
            <a:r>
              <a:rPr lang="en-US" dirty="0" smtClean="0"/>
              <a:t>Focus on the job not the incumbent</a:t>
            </a:r>
          </a:p>
          <a:p>
            <a:r>
              <a:rPr lang="en-US" dirty="0" smtClean="0"/>
              <a:t>Allow for Flexibility</a:t>
            </a:r>
          </a:p>
          <a:p>
            <a:r>
              <a:rPr lang="en-US" dirty="0" smtClean="0"/>
              <a:t>“This job description in no way states or implies that these are the only duties to be performed by employee.  He or she will be required to follow any other instructions and to perform any other duties requested by his or her supervisor.”</a:t>
            </a:r>
          </a:p>
          <a:p>
            <a:r>
              <a:rPr lang="en-US" dirty="0" smtClean="0"/>
              <a:t>Keep them current</a:t>
            </a:r>
          </a:p>
          <a:p>
            <a:r>
              <a:rPr lang="en-US" dirty="0" smtClean="0"/>
              <a:t>Spell out essential versus non essential functions for ADA purposes</a:t>
            </a:r>
            <a:endParaRPr lang="en-US" dirty="0"/>
          </a:p>
        </p:txBody>
      </p:sp>
    </p:spTree>
    <p:extLst>
      <p:ext uri="{BB962C8B-B14F-4D97-AF65-F5344CB8AC3E}">
        <p14:creationId xmlns:p14="http://schemas.microsoft.com/office/powerpoint/2010/main" val="2368610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and Training</a:t>
            </a:r>
            <a:endParaRPr lang="en-US" dirty="0"/>
          </a:p>
        </p:txBody>
      </p:sp>
      <p:sp>
        <p:nvSpPr>
          <p:cNvPr id="3" name="Content Placeholder 2"/>
          <p:cNvSpPr>
            <a:spLocks noGrp="1"/>
          </p:cNvSpPr>
          <p:nvPr>
            <p:ph idx="1"/>
          </p:nvPr>
        </p:nvSpPr>
        <p:spPr/>
        <p:txBody>
          <a:bodyPr/>
          <a:lstStyle/>
          <a:p>
            <a:r>
              <a:rPr lang="en-US" dirty="0" smtClean="0"/>
              <a:t>Things to Cover:</a:t>
            </a:r>
          </a:p>
          <a:p>
            <a:r>
              <a:rPr lang="en-US" dirty="0" smtClean="0"/>
              <a:t>Sign papers, I-9, W-4, Non-Compete, Employment Manual, etc.;</a:t>
            </a:r>
          </a:p>
          <a:p>
            <a:r>
              <a:rPr lang="en-US" dirty="0" smtClean="0"/>
              <a:t>Advise Employee of Benefits what is being paid and how it is covered;</a:t>
            </a:r>
          </a:p>
          <a:p>
            <a:r>
              <a:rPr lang="en-US" dirty="0" smtClean="0"/>
              <a:t>Process for keeping time;</a:t>
            </a:r>
          </a:p>
          <a:p>
            <a:r>
              <a:rPr lang="en-US" dirty="0" smtClean="0"/>
              <a:t>Process for requesting time off;</a:t>
            </a:r>
          </a:p>
          <a:p>
            <a:r>
              <a:rPr lang="en-US" dirty="0" smtClean="0"/>
              <a:t>Process for dealing with workplace emergencies;</a:t>
            </a:r>
          </a:p>
          <a:p>
            <a:r>
              <a:rPr lang="en-US" dirty="0" smtClean="0"/>
              <a:t>Workplace conduct including company dress code, scheduled breaks, employee harassment and workplace violence</a:t>
            </a:r>
          </a:p>
          <a:p>
            <a:r>
              <a:rPr lang="en-US" dirty="0" smtClean="0"/>
              <a:t>Individual department training on how to handle specific job duties</a:t>
            </a:r>
          </a:p>
          <a:p>
            <a:endParaRPr lang="en-US" dirty="0"/>
          </a:p>
        </p:txBody>
      </p:sp>
    </p:spTree>
    <p:extLst>
      <p:ext uri="{BB962C8B-B14F-4D97-AF65-F5344CB8AC3E}">
        <p14:creationId xmlns:p14="http://schemas.microsoft.com/office/powerpoint/2010/main" val="2800481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Immigration Compliance Documents (I-9 and E-Verify)</a:t>
            </a:r>
            <a:endParaRPr lang="en-US" sz="3200" dirty="0"/>
          </a:p>
        </p:txBody>
      </p:sp>
      <p:sp>
        <p:nvSpPr>
          <p:cNvPr id="3" name="Content Placeholder 2"/>
          <p:cNvSpPr>
            <a:spLocks noGrp="1"/>
          </p:cNvSpPr>
          <p:nvPr>
            <p:ph idx="1"/>
          </p:nvPr>
        </p:nvSpPr>
        <p:spPr/>
        <p:txBody>
          <a:bodyPr/>
          <a:lstStyle/>
          <a:p>
            <a:r>
              <a:rPr lang="en-US" b="1" dirty="0" smtClean="0"/>
              <a:t>Under Immigration Reform and Control Act</a:t>
            </a:r>
            <a:r>
              <a:rPr lang="en-US" dirty="0" smtClean="0"/>
              <a:t>, employers may only hire persons who may legally work in the U.S. (citizens, nationals and aliens authorized to work in the US).  Employer must verify the identity and employment eligibility of anyone to be hired, which includes Employment Eligibility Verification Form (I-9).  Employers must keep each I-9 on file for at least 3 years or one year after employment ends whichever is longer. Form must be kept in file for each employee on payroll and available for inspection by Department of Homeland Security, Department of Labor or Department of Justice.</a:t>
            </a:r>
            <a:endParaRPr lang="en-US" dirty="0"/>
          </a:p>
        </p:txBody>
      </p:sp>
    </p:spTree>
    <p:extLst>
      <p:ext uri="{BB962C8B-B14F-4D97-AF65-F5344CB8AC3E}">
        <p14:creationId xmlns:p14="http://schemas.microsoft.com/office/powerpoint/2010/main" val="1912232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Immigration Compliance Documents (I-9 and E-Verify)</a:t>
            </a:r>
          </a:p>
        </p:txBody>
      </p:sp>
      <p:sp>
        <p:nvSpPr>
          <p:cNvPr id="3" name="Content Placeholder 2"/>
          <p:cNvSpPr>
            <a:spLocks noGrp="1"/>
          </p:cNvSpPr>
          <p:nvPr>
            <p:ph idx="1"/>
          </p:nvPr>
        </p:nvSpPr>
        <p:spPr/>
        <p:txBody>
          <a:bodyPr/>
          <a:lstStyle/>
          <a:p>
            <a:r>
              <a:rPr lang="en-US" b="1" dirty="0" smtClean="0"/>
              <a:t>E-Verify </a:t>
            </a:r>
            <a:r>
              <a:rPr lang="en-US" dirty="0" smtClean="0"/>
              <a:t>is internet based system that compares information from an employees Form I-9 to data from U.S. Department of Homeland Security and Social Security Administration records to confirm employment eligibility</a:t>
            </a:r>
          </a:p>
          <a:p>
            <a:r>
              <a:rPr lang="en-US" dirty="0" smtClean="0"/>
              <a:t>Fast, free and get results in three to five seconds</a:t>
            </a:r>
          </a:p>
          <a:p>
            <a:r>
              <a:rPr lang="en-US" dirty="0" smtClean="0"/>
              <a:t>Link to enrollment and further information about E-Verify</a:t>
            </a:r>
          </a:p>
          <a:p>
            <a:r>
              <a:rPr lang="en-US" dirty="0">
                <a:hlinkClick r:id="rId2"/>
              </a:rPr>
              <a:t>https://www.uscis.gov/e-verify/you-</a:t>
            </a:r>
            <a:r>
              <a:rPr lang="en-US" dirty="0" smtClean="0">
                <a:hlinkClick r:id="rId2"/>
              </a:rPr>
              <a:t>start</a:t>
            </a:r>
            <a:endParaRPr lang="en-US" dirty="0" smtClean="0"/>
          </a:p>
          <a:p>
            <a:r>
              <a:rPr lang="en-US" dirty="0" smtClean="0"/>
              <a:t>Not currently legally required to be used by employers</a:t>
            </a:r>
          </a:p>
          <a:p>
            <a:r>
              <a:rPr lang="en-US" dirty="0" smtClean="0"/>
              <a:t>Some employers who work for </a:t>
            </a:r>
            <a:r>
              <a:rPr lang="en-US" dirty="0" smtClean="0"/>
              <a:t>govt</a:t>
            </a:r>
            <a:r>
              <a:rPr lang="en-US" dirty="0" smtClean="0"/>
              <a:t> entities have to use</a:t>
            </a:r>
          </a:p>
          <a:p>
            <a:r>
              <a:rPr lang="en-US" dirty="0" smtClean="0"/>
              <a:t>Executive Order from Rick Scott requiring e-verify by state agencies, contractors and sub-contractors to verify new employees hired</a:t>
            </a:r>
            <a:endParaRPr lang="en-US" dirty="0"/>
          </a:p>
          <a:p>
            <a:endParaRPr lang="en-US" dirty="0"/>
          </a:p>
        </p:txBody>
      </p:sp>
    </p:spTree>
    <p:extLst>
      <p:ext uri="{BB962C8B-B14F-4D97-AF65-F5344CB8AC3E}">
        <p14:creationId xmlns:p14="http://schemas.microsoft.com/office/powerpoint/2010/main" val="1438704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Immigration Compliance Documents (I-9 and E-Verify)</a:t>
            </a:r>
          </a:p>
        </p:txBody>
      </p:sp>
      <p:sp>
        <p:nvSpPr>
          <p:cNvPr id="3" name="Content Placeholder 2"/>
          <p:cNvSpPr>
            <a:spLocks noGrp="1"/>
          </p:cNvSpPr>
          <p:nvPr>
            <p:ph idx="1"/>
          </p:nvPr>
        </p:nvSpPr>
        <p:spPr/>
        <p:txBody>
          <a:bodyPr/>
          <a:lstStyle/>
          <a:p>
            <a:r>
              <a:rPr lang="en-US" dirty="0" smtClean="0"/>
              <a:t>Can find fillable I-9 Forms at </a:t>
            </a:r>
            <a:r>
              <a:rPr lang="en-US" dirty="0" smtClean="0">
                <a:hlinkClick r:id="rId2"/>
              </a:rPr>
              <a:t>www.uscis.gov</a:t>
            </a:r>
            <a:endParaRPr lang="en-US" dirty="0" smtClean="0"/>
          </a:p>
          <a:p>
            <a:endParaRPr lang="en-US" dirty="0"/>
          </a:p>
        </p:txBody>
      </p:sp>
    </p:spTree>
    <p:extLst>
      <p:ext uri="{BB962C8B-B14F-4D97-AF65-F5344CB8AC3E}">
        <p14:creationId xmlns:p14="http://schemas.microsoft.com/office/powerpoint/2010/main" val="1354002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IRS and Federal Compliance Documents (SS-4, W-4 and Form 940)</a:t>
            </a:r>
            <a:endParaRPr lang="en-US" sz="3200" dirty="0"/>
          </a:p>
        </p:txBody>
      </p:sp>
      <p:sp>
        <p:nvSpPr>
          <p:cNvPr id="3" name="Content Placeholder 2"/>
          <p:cNvSpPr>
            <a:spLocks noGrp="1"/>
          </p:cNvSpPr>
          <p:nvPr>
            <p:ph idx="1"/>
          </p:nvPr>
        </p:nvSpPr>
        <p:spPr/>
        <p:txBody>
          <a:bodyPr/>
          <a:lstStyle/>
          <a:p>
            <a:r>
              <a:rPr lang="en-US" b="1" dirty="0" smtClean="0"/>
              <a:t>SS-4 is Application for Employer Identification Number or EIN</a:t>
            </a:r>
          </a:p>
          <a:p>
            <a:r>
              <a:rPr lang="en-US" dirty="0" smtClean="0"/>
              <a:t>Can get EIN numbers online or by mail</a:t>
            </a:r>
          </a:p>
          <a:p>
            <a:r>
              <a:rPr lang="en-US" dirty="0" smtClean="0"/>
              <a:t>Link to get online</a:t>
            </a:r>
          </a:p>
          <a:p>
            <a:r>
              <a:rPr lang="en-US" dirty="0">
                <a:hlinkClick r:id="rId2"/>
              </a:rPr>
              <a:t>https://www.irs.gov/Businesses/Small-Businesses-&amp;-Self-Employed/Apply-for-an-Employer-Identification-Number-(EIN)-</a:t>
            </a:r>
            <a:r>
              <a:rPr lang="en-US" dirty="0" smtClean="0">
                <a:hlinkClick r:id="rId2"/>
              </a:rPr>
              <a:t>Online</a:t>
            </a:r>
            <a:endParaRPr lang="en-US" dirty="0" smtClean="0"/>
          </a:p>
          <a:p>
            <a:r>
              <a:rPr lang="en-US" dirty="0" smtClean="0"/>
              <a:t>Link to Form SS-4</a:t>
            </a:r>
          </a:p>
          <a:p>
            <a:r>
              <a:rPr lang="en-US" dirty="0">
                <a:hlinkClick r:id="rId3"/>
              </a:rPr>
              <a:t>https://www.irs.gov/pub/irs-pdf/fss4.</a:t>
            </a:r>
            <a:r>
              <a:rPr lang="en-US" dirty="0" smtClean="0">
                <a:hlinkClick r:id="rId3"/>
              </a:rPr>
              <a:t>pdf</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126333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IRS and Federal Compliance Documents (SS-4, W-4 and Form 940)</a:t>
            </a:r>
          </a:p>
        </p:txBody>
      </p:sp>
      <p:sp>
        <p:nvSpPr>
          <p:cNvPr id="3" name="Content Placeholder 2"/>
          <p:cNvSpPr>
            <a:spLocks noGrp="1"/>
          </p:cNvSpPr>
          <p:nvPr>
            <p:ph idx="1"/>
          </p:nvPr>
        </p:nvSpPr>
        <p:spPr/>
        <p:txBody>
          <a:bodyPr/>
          <a:lstStyle/>
          <a:p>
            <a:r>
              <a:rPr lang="en-US" b="1" dirty="0" smtClean="0"/>
              <a:t>W-4 Forms</a:t>
            </a:r>
          </a:p>
          <a:p>
            <a:r>
              <a:rPr lang="en-US" dirty="0" smtClean="0"/>
              <a:t>Link to Form to attach</a:t>
            </a:r>
          </a:p>
          <a:p>
            <a:r>
              <a:rPr lang="en-US" dirty="0" smtClean="0"/>
              <a:t>For Employee to fill out for payroll purposes and to generate W-2</a:t>
            </a:r>
          </a:p>
          <a:p>
            <a:r>
              <a:rPr lang="en-US" dirty="0">
                <a:hlinkClick r:id="rId2"/>
              </a:rPr>
              <a:t>https://www.irs.gov/pub/irs-pdf/fw4.</a:t>
            </a:r>
            <a:r>
              <a:rPr lang="en-US" dirty="0" smtClean="0">
                <a:hlinkClick r:id="rId2"/>
              </a:rPr>
              <a:t>pdf</a:t>
            </a:r>
            <a:endParaRPr lang="en-US" dirty="0" smtClean="0"/>
          </a:p>
          <a:p>
            <a:pPr marL="114300" indent="0">
              <a:buNone/>
            </a:pPr>
            <a:endParaRPr lang="en-US" dirty="0"/>
          </a:p>
          <a:p>
            <a:pPr marL="114300" indent="0">
              <a:buNone/>
            </a:pPr>
            <a:r>
              <a:rPr lang="en-US" dirty="0"/>
              <a:t> </a:t>
            </a:r>
            <a:r>
              <a:rPr lang="en-US" dirty="0" smtClean="0"/>
              <a:t> </a:t>
            </a:r>
            <a:r>
              <a:rPr lang="en-US" b="1" dirty="0" smtClean="0"/>
              <a:t>W-9 Form</a:t>
            </a:r>
          </a:p>
          <a:p>
            <a:pPr marL="114300" indent="0">
              <a:buNone/>
            </a:pPr>
            <a:r>
              <a:rPr lang="en-US" dirty="0"/>
              <a:t> </a:t>
            </a:r>
            <a:r>
              <a:rPr lang="en-US" dirty="0" smtClean="0"/>
              <a:t> For independent contractors to generate 1099 form</a:t>
            </a:r>
          </a:p>
          <a:p>
            <a:pPr marL="114300" indent="0">
              <a:buNone/>
            </a:pPr>
            <a:r>
              <a:rPr lang="en-US" dirty="0"/>
              <a:t> </a:t>
            </a:r>
            <a:r>
              <a:rPr lang="en-US" dirty="0" smtClean="0"/>
              <a:t> Link to W-9 Form</a:t>
            </a:r>
          </a:p>
          <a:p>
            <a:pPr marL="114300" indent="0">
              <a:buNone/>
            </a:pPr>
            <a:r>
              <a:rPr lang="en-US" dirty="0"/>
              <a:t>  </a:t>
            </a:r>
            <a:r>
              <a:rPr lang="en-US" dirty="0">
                <a:hlinkClick r:id="rId3"/>
              </a:rPr>
              <a:t>https://www.irs.gov/pub/irs-pdf/fw9.</a:t>
            </a:r>
            <a:r>
              <a:rPr lang="en-US" dirty="0" smtClean="0">
                <a:hlinkClick r:id="rId3"/>
              </a:rPr>
              <a:t>pdf</a:t>
            </a:r>
            <a:endParaRPr lang="en-US" dirty="0" smtClean="0"/>
          </a:p>
          <a:p>
            <a:pPr marL="114300" indent="0">
              <a:buNone/>
            </a:pPr>
            <a:endParaRPr lang="en-US" dirty="0" smtClean="0"/>
          </a:p>
          <a:p>
            <a:endParaRPr lang="en-US" dirty="0"/>
          </a:p>
        </p:txBody>
      </p:sp>
    </p:spTree>
    <p:extLst>
      <p:ext uri="{BB962C8B-B14F-4D97-AF65-F5344CB8AC3E}">
        <p14:creationId xmlns:p14="http://schemas.microsoft.com/office/powerpoint/2010/main" val="1947936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IRS and Federal Compliance Documents (SS-4, W-4 and Form 940)</a:t>
            </a:r>
          </a:p>
        </p:txBody>
      </p:sp>
      <p:sp>
        <p:nvSpPr>
          <p:cNvPr id="3" name="Content Placeholder 2"/>
          <p:cNvSpPr>
            <a:spLocks noGrp="1"/>
          </p:cNvSpPr>
          <p:nvPr>
            <p:ph idx="1"/>
          </p:nvPr>
        </p:nvSpPr>
        <p:spPr/>
        <p:txBody>
          <a:bodyPr/>
          <a:lstStyle/>
          <a:p>
            <a:r>
              <a:rPr lang="en-US" b="1" dirty="0" smtClean="0"/>
              <a:t>Form 940-Employer’s Annual Federal Unemployment (FUTA) Tax Return</a:t>
            </a:r>
          </a:p>
          <a:p>
            <a:r>
              <a:rPr lang="en-US" b="1" dirty="0">
                <a:hlinkClick r:id="rId2"/>
              </a:rPr>
              <a:t>https://www.irs.gov/pub/irs-pdf/f940.</a:t>
            </a:r>
            <a:r>
              <a:rPr lang="en-US" b="1" dirty="0" smtClean="0">
                <a:hlinkClick r:id="rId2"/>
              </a:rPr>
              <a:t>pdf</a:t>
            </a:r>
            <a:endParaRPr lang="en-US" b="1" dirty="0" smtClean="0"/>
          </a:p>
          <a:p>
            <a:r>
              <a:rPr lang="en-US" dirty="0" smtClean="0"/>
              <a:t>Form used to report annual Federal Unemployment Tax Act tax</a:t>
            </a:r>
          </a:p>
          <a:p>
            <a:r>
              <a:rPr lang="en-US" dirty="0" smtClean="0"/>
              <a:t>Most employers must pay a state and federal unemployment tax</a:t>
            </a:r>
          </a:p>
          <a:p>
            <a:r>
              <a:rPr lang="en-US" dirty="0" smtClean="0"/>
              <a:t>Don</a:t>
            </a:r>
            <a:r>
              <a:rPr lang="fr-FR" dirty="0" smtClean="0"/>
              <a:t>’</a:t>
            </a:r>
            <a:r>
              <a:rPr lang="en-US" dirty="0" smtClean="0"/>
              <a:t>t deduct this from Employees checks</a:t>
            </a:r>
          </a:p>
          <a:p>
            <a:endParaRPr lang="en-US" dirty="0" smtClean="0"/>
          </a:p>
          <a:p>
            <a:endParaRPr lang="en-US" dirty="0"/>
          </a:p>
          <a:p>
            <a:endParaRPr lang="en-US" b="1" dirty="0" smtClean="0"/>
          </a:p>
          <a:p>
            <a:endParaRPr lang="en-US" dirty="0"/>
          </a:p>
        </p:txBody>
      </p:sp>
    </p:spTree>
    <p:extLst>
      <p:ext uri="{BB962C8B-B14F-4D97-AF65-F5344CB8AC3E}">
        <p14:creationId xmlns:p14="http://schemas.microsoft.com/office/powerpoint/2010/main" val="1088571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IRS and Federal Compliance Documents (SS-4, W-4 and Form 940)</a:t>
            </a:r>
          </a:p>
        </p:txBody>
      </p:sp>
      <p:sp>
        <p:nvSpPr>
          <p:cNvPr id="3" name="Content Placeholder 2"/>
          <p:cNvSpPr>
            <a:spLocks noGrp="1"/>
          </p:cNvSpPr>
          <p:nvPr>
            <p:ph idx="1"/>
          </p:nvPr>
        </p:nvSpPr>
        <p:spPr/>
        <p:txBody>
          <a:bodyPr/>
          <a:lstStyle/>
          <a:p>
            <a:r>
              <a:rPr lang="en-US" dirty="0" smtClean="0"/>
              <a:t>Form 941-Employer’s Quarterly Federal Tax Return</a:t>
            </a:r>
          </a:p>
          <a:p>
            <a:r>
              <a:rPr lang="en-US" dirty="0" smtClean="0"/>
              <a:t>Link to Form</a:t>
            </a:r>
          </a:p>
          <a:p>
            <a:r>
              <a:rPr lang="en-US" dirty="0">
                <a:hlinkClick r:id="rId2"/>
              </a:rPr>
              <a:t>https://www.irs.gov/pub/irs-pdf/f941.</a:t>
            </a:r>
            <a:r>
              <a:rPr lang="en-US" dirty="0" smtClean="0">
                <a:hlinkClick r:id="rId2"/>
              </a:rPr>
              <a:t>pdf</a:t>
            </a:r>
            <a:endParaRPr lang="en-US" dirty="0" smtClean="0"/>
          </a:p>
          <a:p>
            <a:r>
              <a:rPr lang="en-US" dirty="0" smtClean="0"/>
              <a:t>For employers who withhold income taxes, social security taxes or Medicare taxes from employee paychecks or who must pay employer’s portion of social security or Medicare tax</a:t>
            </a:r>
          </a:p>
          <a:p>
            <a:endParaRPr lang="en-US" dirty="0"/>
          </a:p>
        </p:txBody>
      </p:sp>
    </p:spTree>
    <p:extLst>
      <p:ext uri="{BB962C8B-B14F-4D97-AF65-F5344CB8AC3E}">
        <p14:creationId xmlns:p14="http://schemas.microsoft.com/office/powerpoint/2010/main" val="194193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Drafting Accurate Job Descriptions</a:t>
            </a:r>
          </a:p>
        </p:txBody>
      </p:sp>
      <p:sp>
        <p:nvSpPr>
          <p:cNvPr id="3" name="Content Placeholder 2"/>
          <p:cNvSpPr>
            <a:spLocks noGrp="1"/>
          </p:cNvSpPr>
          <p:nvPr>
            <p:ph idx="1"/>
          </p:nvPr>
        </p:nvSpPr>
        <p:spPr/>
        <p:txBody>
          <a:bodyPr/>
          <a:lstStyle/>
          <a:p>
            <a:r>
              <a:rPr lang="en-US" b="1" dirty="0" smtClean="0"/>
              <a:t>THINGS NOT DO DO</a:t>
            </a:r>
          </a:p>
          <a:p>
            <a:r>
              <a:rPr lang="en-US" dirty="0" smtClean="0"/>
              <a:t>Don</a:t>
            </a:r>
            <a:r>
              <a:rPr lang="fr-FR" dirty="0" smtClean="0"/>
              <a:t>’</a:t>
            </a:r>
            <a:r>
              <a:rPr lang="en-US" dirty="0" smtClean="0"/>
              <a:t>t use words that raise a question of discrimination “youthful” or “able-bodied”;</a:t>
            </a:r>
          </a:p>
          <a:p>
            <a:r>
              <a:rPr lang="en-US" dirty="0" smtClean="0"/>
              <a:t>Don’t use vague general words or jargon</a:t>
            </a:r>
          </a:p>
          <a:p>
            <a:r>
              <a:rPr lang="en-US" dirty="0" smtClean="0"/>
              <a:t>Don’t include derogatory information about person who previously held the position;</a:t>
            </a:r>
          </a:p>
          <a:p>
            <a:r>
              <a:rPr lang="en-US" dirty="0" smtClean="0"/>
              <a:t>Describe duties to be performed in the future</a:t>
            </a:r>
          </a:p>
          <a:p>
            <a:endParaRPr lang="en-US" dirty="0"/>
          </a:p>
        </p:txBody>
      </p:sp>
    </p:spTree>
    <p:extLst>
      <p:ext uri="{BB962C8B-B14F-4D97-AF65-F5344CB8AC3E}">
        <p14:creationId xmlns:p14="http://schemas.microsoft.com/office/powerpoint/2010/main" val="1693532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Job Applications-Getting the Data You Need</a:t>
            </a:r>
            <a:endParaRPr lang="en-US" sz="3200" dirty="0"/>
          </a:p>
        </p:txBody>
      </p:sp>
      <p:sp>
        <p:nvSpPr>
          <p:cNvPr id="3" name="Content Placeholder 2"/>
          <p:cNvSpPr>
            <a:spLocks noGrp="1"/>
          </p:cNvSpPr>
          <p:nvPr>
            <p:ph idx="1"/>
          </p:nvPr>
        </p:nvSpPr>
        <p:spPr/>
        <p:txBody>
          <a:bodyPr/>
          <a:lstStyle/>
          <a:p>
            <a:r>
              <a:rPr lang="en-US" dirty="0" smtClean="0"/>
              <a:t>Make sure and collect as much information as you can about the potential employee without running afoul of federal, state or local discrimination laws if they are applicable to your business</a:t>
            </a:r>
          </a:p>
          <a:p>
            <a:r>
              <a:rPr lang="en-US" dirty="0" smtClean="0"/>
              <a:t>Generally state and federal discrimination laws are applicable to businesses with at least 15 employees.  However in Miami-Dade and Broward there are local ordinances that apply to businesses with at 5 or more employees (check your local ordinances for the County or City you are located in)</a:t>
            </a:r>
            <a:endParaRPr lang="en-US" dirty="0"/>
          </a:p>
        </p:txBody>
      </p:sp>
    </p:spTree>
    <p:extLst>
      <p:ext uri="{BB962C8B-B14F-4D97-AF65-F5344CB8AC3E}">
        <p14:creationId xmlns:p14="http://schemas.microsoft.com/office/powerpoint/2010/main" val="143993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dirty="0" smtClean="0"/>
              <a:t>This the the Information that I would suggest be requested in any Job Application:</a:t>
            </a:r>
          </a:p>
          <a:p>
            <a:r>
              <a:rPr lang="en-US" b="1" dirty="0" smtClean="0"/>
              <a:t>-Name</a:t>
            </a:r>
            <a:r>
              <a:rPr lang="en-US" dirty="0" smtClean="0"/>
              <a:t>-First, last and middle name and any aliases that applicant has gone by;</a:t>
            </a:r>
          </a:p>
          <a:p>
            <a:r>
              <a:rPr lang="en-US" b="1" dirty="0" smtClean="0"/>
              <a:t>Address</a:t>
            </a:r>
            <a:r>
              <a:rPr lang="en-US" dirty="0" smtClean="0"/>
              <a:t>-Present and Former Address and how long resided at each;</a:t>
            </a:r>
          </a:p>
          <a:p>
            <a:r>
              <a:rPr lang="en-US" b="1" dirty="0" smtClean="0"/>
              <a:t>Social Security Number;</a:t>
            </a:r>
          </a:p>
          <a:p>
            <a:r>
              <a:rPr lang="en-US" b="1" dirty="0" smtClean="0"/>
              <a:t>Age</a:t>
            </a:r>
            <a:r>
              <a:rPr lang="en-US" dirty="0" smtClean="0"/>
              <a:t>-Ask if necessary to comply with child labor laws or if there is business justification for a particular age (otherwise might just want to ask if over 18 years of age);</a:t>
            </a:r>
          </a:p>
          <a:p>
            <a:r>
              <a:rPr lang="en-US" b="1" dirty="0" smtClean="0"/>
              <a:t>Child Care</a:t>
            </a:r>
            <a:r>
              <a:rPr lang="en-US" dirty="0" smtClean="0"/>
              <a:t>-Not recommended to ask about any possible child care issues but may wish to cover in interview;</a:t>
            </a:r>
            <a:endParaRPr lang="en-US" dirty="0"/>
          </a:p>
        </p:txBody>
      </p:sp>
    </p:spTree>
    <p:extLst>
      <p:ext uri="{BB962C8B-B14F-4D97-AF65-F5344CB8AC3E}">
        <p14:creationId xmlns:p14="http://schemas.microsoft.com/office/powerpoint/2010/main" val="214408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b="1" dirty="0" smtClean="0"/>
              <a:t>Gender and Race</a:t>
            </a:r>
            <a:r>
              <a:rPr lang="en-US" dirty="0" smtClean="0"/>
              <a:t>-Would only ask if necessary for affirmative action obligations or if legitimate business justification for a particular gender or race;</a:t>
            </a:r>
          </a:p>
          <a:p>
            <a:r>
              <a:rPr lang="en-US" b="1" dirty="0" smtClean="0"/>
              <a:t>Disabilities</a:t>
            </a:r>
            <a:r>
              <a:rPr lang="en-US" dirty="0" smtClean="0"/>
              <a:t>-Do not want to ask about medical conditions or disabilities (EEOC guidance on </a:t>
            </a:r>
            <a:r>
              <a:rPr lang="en-US" dirty="0" smtClean="0"/>
              <a:t>preemployment</a:t>
            </a:r>
            <a:r>
              <a:rPr lang="en-US" dirty="0" smtClean="0"/>
              <a:t> </a:t>
            </a:r>
            <a:r>
              <a:rPr lang="en-US" dirty="0"/>
              <a:t>medical inquiries http://</a:t>
            </a:r>
            <a:r>
              <a:rPr lang="en-US" dirty="0"/>
              <a:t>www.eeoc.gov</a:t>
            </a:r>
            <a:r>
              <a:rPr lang="en-US" dirty="0"/>
              <a:t>/policy/docs/</a:t>
            </a:r>
            <a:r>
              <a:rPr lang="en-US" dirty="0" smtClean="0"/>
              <a:t>preemp.html</a:t>
            </a:r>
            <a:r>
              <a:rPr lang="en-US" dirty="0" smtClean="0"/>
              <a:t>)</a:t>
            </a:r>
          </a:p>
          <a:p>
            <a:r>
              <a:rPr lang="en-US" b="1" dirty="0" smtClean="0"/>
              <a:t>Military Service</a:t>
            </a:r>
            <a:r>
              <a:rPr lang="en-US" dirty="0" smtClean="0"/>
              <a:t>-Ask for dates of military service, branch, </a:t>
            </a:r>
            <a:r>
              <a:rPr lang="en-US" dirty="0" smtClean="0"/>
              <a:t>etc</a:t>
            </a:r>
            <a:r>
              <a:rPr lang="en-US" dirty="0" smtClean="0"/>
              <a:t> but not type of discharge</a:t>
            </a:r>
          </a:p>
          <a:p>
            <a:r>
              <a:rPr lang="en-US" b="1" dirty="0" smtClean="0"/>
              <a:t>Education</a:t>
            </a:r>
            <a:r>
              <a:rPr lang="en-US" dirty="0" smtClean="0"/>
              <a:t>-Names, addresses and schools attended although might not want to ask about dates attended.  Also might want to ask about apprenticeships or training programs;</a:t>
            </a:r>
          </a:p>
          <a:p>
            <a:endParaRPr lang="en-US" dirty="0"/>
          </a:p>
        </p:txBody>
      </p:sp>
    </p:spTree>
    <p:extLst>
      <p:ext uri="{BB962C8B-B14F-4D97-AF65-F5344CB8AC3E}">
        <p14:creationId xmlns:p14="http://schemas.microsoft.com/office/powerpoint/2010/main" val="389768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b="1" dirty="0" smtClean="0"/>
              <a:t>Work experience</a:t>
            </a:r>
            <a:r>
              <a:rPr lang="en-US" dirty="0" smtClean="0"/>
              <a:t>-most valuable section of job application.  Ask about present employers and why they are seeking new job and whether can contact present employers.  Ask about past employers, positions held, supervisors and reasons for leaving;</a:t>
            </a:r>
          </a:p>
          <a:p>
            <a:r>
              <a:rPr lang="en-US" b="1" dirty="0" smtClean="0"/>
              <a:t>Personal References</a:t>
            </a:r>
            <a:r>
              <a:rPr lang="en-US" dirty="0" smtClean="0"/>
              <a:t>-Names and phone numbers of references to check;</a:t>
            </a:r>
          </a:p>
          <a:p>
            <a:r>
              <a:rPr lang="en-US" b="1" dirty="0" smtClean="0"/>
              <a:t>Availability</a:t>
            </a:r>
            <a:r>
              <a:rPr lang="en-US" dirty="0" smtClean="0"/>
              <a:t>-want find out what kinds of hours or shifts and/or weekend work can be worked by applicant</a:t>
            </a:r>
          </a:p>
          <a:p>
            <a:endParaRPr lang="en-US" dirty="0"/>
          </a:p>
        </p:txBody>
      </p:sp>
    </p:spTree>
    <p:extLst>
      <p:ext uri="{BB962C8B-B14F-4D97-AF65-F5344CB8AC3E}">
        <p14:creationId xmlns:p14="http://schemas.microsoft.com/office/powerpoint/2010/main" val="195081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Job Applications-Getting the Data You Need</a:t>
            </a:r>
          </a:p>
        </p:txBody>
      </p:sp>
      <p:sp>
        <p:nvSpPr>
          <p:cNvPr id="3" name="Content Placeholder 2"/>
          <p:cNvSpPr>
            <a:spLocks noGrp="1"/>
          </p:cNvSpPr>
          <p:nvPr>
            <p:ph idx="1"/>
          </p:nvPr>
        </p:nvSpPr>
        <p:spPr/>
        <p:txBody>
          <a:bodyPr/>
          <a:lstStyle/>
          <a:p>
            <a:r>
              <a:rPr lang="en-US" b="1" dirty="0" smtClean="0"/>
              <a:t>Criminal Background</a:t>
            </a:r>
            <a:r>
              <a:rPr lang="en-US" dirty="0" smtClean="0"/>
              <a:t>-in light of EEOC guidance, want to make sure they are justified as job related and a business necessity.</a:t>
            </a:r>
          </a:p>
          <a:p>
            <a:r>
              <a:rPr lang="en-US" dirty="0" smtClean="0"/>
              <a:t>“Have you ever committed the crimes of theft fraud, embezzlement, larceny or other related crimes?”</a:t>
            </a:r>
          </a:p>
          <a:p>
            <a:r>
              <a:rPr lang="en-US" dirty="0" smtClean="0"/>
              <a:t>If job requires extensive customer contact or contact with public, requires carrying a weapon or giving access to money and valuables, EEOC allows you to ask detailed questions about applicant’s criminal background.</a:t>
            </a:r>
          </a:p>
          <a:p>
            <a:r>
              <a:rPr lang="en-US" dirty="0" smtClean="0"/>
              <a:t>EEOC suggests “conviction of a crime will not necessarily be a bar to employment.  Factors such as age at the time of the offense, type of offense, remoteness of the offense in time and rehabilitation will be taken into account in determining effect on suitability for employment.”</a:t>
            </a:r>
            <a:endParaRPr lang="en-US" dirty="0"/>
          </a:p>
        </p:txBody>
      </p:sp>
    </p:spTree>
    <p:extLst>
      <p:ext uri="{BB962C8B-B14F-4D97-AF65-F5344CB8AC3E}">
        <p14:creationId xmlns:p14="http://schemas.microsoft.com/office/powerpoint/2010/main" val="3198930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1793</TotalTime>
  <Words>3001</Words>
  <Application>Microsoft Macintosh PowerPoint</Application>
  <PresentationFormat>On-screen Show (4:3)</PresentationFormat>
  <Paragraphs>213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Adjacency</vt:lpstr>
      <vt:lpstr>Successful Hiring and Recruitment Steps</vt:lpstr>
      <vt:lpstr>Drafting Accurate Job Descriptions</vt:lpstr>
      <vt:lpstr>Drafting Accurate Job Descriptions</vt:lpstr>
      <vt:lpstr>Drafting Accurate Job Descriptions</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Job Applications-Getting the Data You Need</vt:lpstr>
      <vt:lpstr>Proper Way to Conduct Background Checks</vt:lpstr>
      <vt:lpstr>Proper Way to Conduct Background Checks</vt:lpstr>
      <vt:lpstr>Proper Way to Conduct Background Checks</vt:lpstr>
      <vt:lpstr>Proper Way to Conduct Background Checks</vt:lpstr>
      <vt:lpstr>Proper Way to Conduct Background Checks</vt:lpstr>
      <vt:lpstr>Proper Way to Conduct Background Checks</vt:lpstr>
      <vt:lpstr>Proper Way to Conduct Background Checks</vt:lpstr>
      <vt:lpstr>Screening References Through a Filter of Reality</vt:lpstr>
      <vt:lpstr>Screening References Through a Filter of Reality</vt:lpstr>
      <vt:lpstr>Screening References Through a Filter of Reality</vt:lpstr>
      <vt:lpstr>The Job Offer or Rejection Letter</vt:lpstr>
      <vt:lpstr>The Job Offer or Rejection Letter</vt:lpstr>
      <vt:lpstr>The Job Offer or Rejection Letter</vt:lpstr>
      <vt:lpstr>Checklists for  a Legal Hire</vt:lpstr>
      <vt:lpstr>Checklists for  a Legal Hire</vt:lpstr>
      <vt:lpstr>Orientation and Training</vt:lpstr>
      <vt:lpstr>Immigration Compliance Documents (I-9 and E-Verify)</vt:lpstr>
      <vt:lpstr>Immigration Compliance Documents (I-9 and E-Verify)</vt:lpstr>
      <vt:lpstr>Immigration Compliance Documents (I-9 and E-Verify)</vt:lpstr>
      <vt:lpstr>IRS and Federal Compliance Documents (SS-4, W-4 and Form 940)</vt:lpstr>
      <vt:lpstr>IRS and Federal Compliance Documents (SS-4, W-4 and Form 940)</vt:lpstr>
      <vt:lpstr>IRS and Federal Compliance Documents (SS-4, W-4 and Form 940)</vt:lpstr>
      <vt:lpstr>IRS and Federal Compliance Documents (SS-4, W-4 and Form 940)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Hiring and Recruitment Steps</dc:title>
  <dc:creator>scott Behren</dc:creator>
  <cp:lastModifiedBy>scott Behren</cp:lastModifiedBy>
  <cp:revision>26</cp:revision>
  <dcterms:created xsi:type="dcterms:W3CDTF">2016-02-17T20:29:21Z</dcterms:created>
  <dcterms:modified xsi:type="dcterms:W3CDTF">2016-03-01T23:16:37Z</dcterms:modified>
</cp:coreProperties>
</file>