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69" r:id="rId4"/>
    <p:sldId id="270" r:id="rId5"/>
    <p:sldId id="271" r:id="rId6"/>
    <p:sldId id="272" r:id="rId7"/>
    <p:sldId id="273" r:id="rId8"/>
    <p:sldId id="274" r:id="rId9"/>
    <p:sldId id="275" r:id="rId10"/>
    <p:sldId id="276" r:id="rId11"/>
    <p:sldId id="277" r:id="rId12"/>
    <p:sldId id="278" r:id="rId13"/>
    <p:sldId id="279" r:id="rId14"/>
    <p:sldId id="280" r:id="rId15"/>
    <p:sldId id="281" r:id="rId16"/>
    <p:sldId id="282" r:id="rId17"/>
    <p:sldId id="283" r:id="rId18"/>
    <p:sldId id="284" r:id="rId19"/>
    <p:sldId id="285" r:id="rId20"/>
    <p:sldId id="286" r:id="rId21"/>
    <p:sldId id="287" r:id="rId22"/>
    <p:sldId id="288" r:id="rId23"/>
    <p:sldId id="289" r:id="rId24"/>
    <p:sldId id="290" r:id="rId25"/>
    <p:sldId id="291" r:id="rId26"/>
    <p:sldId id="292" r:id="rId27"/>
    <p:sldId id="293" r:id="rId28"/>
    <p:sldId id="294" r:id="rId29"/>
    <p:sldId id="295" r:id="rId30"/>
    <p:sldId id="296" r:id="rId31"/>
    <p:sldId id="297" r:id="rId32"/>
    <p:sldId id="298" r:id="rId33"/>
    <p:sldId id="299" r:id="rId34"/>
    <p:sldId id="300" r:id="rId35"/>
    <p:sldId id="301" r:id="rId36"/>
    <p:sldId id="302" r:id="rId37"/>
    <p:sldId id="303" r:id="rId38"/>
    <p:sldId id="304" r:id="rId39"/>
    <p:sldId id="305" r:id="rId40"/>
    <p:sldId id="306" r:id="rId41"/>
    <p:sldId id="307" r:id="rId42"/>
    <p:sldId id="308" r:id="rId43"/>
    <p:sldId id="309" r:id="rId44"/>
    <p:sldId id="310" r:id="rId45"/>
    <p:sldId id="311" r:id="rId46"/>
    <p:sldId id="312" r:id="rId47"/>
    <p:sldId id="313" r:id="rId48"/>
    <p:sldId id="314" r:id="rId49"/>
    <p:sldId id="324" r:id="rId50"/>
    <p:sldId id="258" r:id="rId51"/>
    <p:sldId id="316" r:id="rId52"/>
    <p:sldId id="317" r:id="rId53"/>
    <p:sldId id="259" r:id="rId54"/>
    <p:sldId id="260" r:id="rId55"/>
    <p:sldId id="319" r:id="rId56"/>
    <p:sldId id="320" r:id="rId57"/>
    <p:sldId id="321" r:id="rId58"/>
    <p:sldId id="322" r:id="rId59"/>
    <p:sldId id="323" r:id="rId60"/>
    <p:sldId id="315" r:id="rId61"/>
    <p:sldId id="325" r:id="rId62"/>
    <p:sldId id="327" r:id="rId63"/>
    <p:sldId id="328" r:id="rId64"/>
    <p:sldId id="261" r:id="rId65"/>
    <p:sldId id="265" r:id="rId66"/>
    <p:sldId id="266" r:id="rId67"/>
    <p:sldId id="267" r:id="rId68"/>
    <p:sldId id="264" r:id="rId69"/>
    <p:sldId id="326" r:id="rId70"/>
    <p:sldId id="262" r:id="rId71"/>
    <p:sldId id="318" r:id="rId7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108" d="100"/>
          <a:sy n="108" d="100"/>
        </p:scale>
        <p:origin x="1704" y="10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viewProps" Target="viewProps.xml"/><Relationship Id="rId5" Type="http://schemas.openxmlformats.org/officeDocument/2006/relationships/slide" Target="slides/slide4.xml"/><Relationship Id="rId61" Type="http://schemas.openxmlformats.org/officeDocument/2006/relationships/slide" Target="slides/slide60.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tableStyles" Target="tableStyles.xml"/><Relationship Id="rId7" Type="http://schemas.openxmlformats.org/officeDocument/2006/relationships/slide" Target="slides/slide6.xml"/><Relationship Id="rId71" Type="http://schemas.openxmlformats.org/officeDocument/2006/relationships/slide" Target="slides/slide70.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8" name="Picture 7" descr="Overlay-TitleSlide.png"/>
          <p:cNvPicPr>
            <a:picLocks noChangeAspect="1"/>
          </p:cNvPicPr>
          <p:nvPr/>
        </p:nvPicPr>
        <p:blipFill>
          <a:blip r:embed="rId2"/>
          <a:stretch>
            <a:fillRect/>
          </a:stretch>
        </p:blipFill>
        <p:spPr>
          <a:xfrm>
            <a:off x="158367" y="187452"/>
            <a:ext cx="8827266" cy="6483096"/>
          </a:xfrm>
          <a:prstGeom prst="rect">
            <a:avLst/>
          </a:prstGeom>
        </p:spPr>
      </p:pic>
      <p:sp>
        <p:nvSpPr>
          <p:cNvPr id="6" name="Slide Number Placeholder 5"/>
          <p:cNvSpPr>
            <a:spLocks noGrp="1"/>
          </p:cNvSpPr>
          <p:nvPr>
            <p:ph type="sldNum" sz="quarter" idx="12"/>
          </p:nvPr>
        </p:nvSpPr>
        <p:spPr/>
        <p:txBody>
          <a:bodyPr/>
          <a:lstStyle/>
          <a:p>
            <a:fld id="{93E4AAA4-6363-4581-962D-1ACCC2D600C5}" type="slidenum">
              <a:rPr lang="en-US" smtClean="0"/>
              <a:t>‹#›</a:t>
            </a:fld>
            <a:endParaRPr lang="en-US" dirty="0"/>
          </a:p>
        </p:txBody>
      </p:sp>
      <p:sp>
        <p:nvSpPr>
          <p:cNvPr id="2" name="Title 1"/>
          <p:cNvSpPr>
            <a:spLocks noGrp="1"/>
          </p:cNvSpPr>
          <p:nvPr>
            <p:ph type="ctrTitle"/>
          </p:nvPr>
        </p:nvSpPr>
        <p:spPr>
          <a:xfrm>
            <a:off x="1600200" y="2492375"/>
            <a:ext cx="6762749" cy="1470025"/>
          </a:xfrm>
        </p:spPr>
        <p:txBody>
          <a:bodyPr/>
          <a:lstStyle>
            <a:lvl1pPr algn="r">
              <a:defRPr sz="4400"/>
            </a:lvl1pPr>
          </a:lstStyle>
          <a:p>
            <a:r>
              <a:rPr lang="en-US"/>
              <a:t>Click to edit Master title style</a:t>
            </a:r>
            <a:endParaRPr/>
          </a:p>
        </p:txBody>
      </p:sp>
      <p:sp>
        <p:nvSpPr>
          <p:cNvPr id="3" name="Subtitle 2"/>
          <p:cNvSpPr>
            <a:spLocks noGrp="1"/>
          </p:cNvSpPr>
          <p:nvPr>
            <p:ph type="subTitle" idx="1"/>
          </p:nvPr>
        </p:nvSpPr>
        <p:spPr>
          <a:xfrm>
            <a:off x="1600201" y="3966882"/>
            <a:ext cx="6762749" cy="1752600"/>
          </a:xfrm>
        </p:spPr>
        <p:txBody>
          <a:bodyPr>
            <a:normAutofit/>
          </a:bodyPr>
          <a:lstStyle>
            <a:lvl1pPr marL="0" indent="0" algn="r">
              <a:spcBef>
                <a:spcPts val="600"/>
              </a:spcBef>
              <a:buNone/>
              <a:defRPr sz="18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dirty="0"/>
          </a:p>
        </p:txBody>
      </p:sp>
      <p:sp>
        <p:nvSpPr>
          <p:cNvPr id="4" name="Date Placeholder 3"/>
          <p:cNvSpPr>
            <a:spLocks noGrp="1"/>
          </p:cNvSpPr>
          <p:nvPr>
            <p:ph type="dt" sz="half" idx="10"/>
          </p:nvPr>
        </p:nvSpPr>
        <p:spPr/>
        <p:txBody>
          <a:bodyPr/>
          <a:lstStyle/>
          <a:p>
            <a:fld id="{D140825E-4A15-4D39-8176-1F07E904CB30}" type="datetimeFigureOut">
              <a:rPr lang="en-US" smtClean="0"/>
              <a:t>11/19/2019</a:t>
            </a:fld>
            <a:endParaRPr lang="en-US" dirty="0"/>
          </a:p>
        </p:txBody>
      </p:sp>
      <p:sp>
        <p:nvSpPr>
          <p:cNvPr id="5" name="Footer Placeholder 4"/>
          <p:cNvSpPr>
            <a:spLocks noGrp="1"/>
          </p:cNvSpPr>
          <p:nvPr>
            <p:ph type="ftr" sz="quarter" idx="11"/>
          </p:nvPr>
        </p:nvSpPr>
        <p:spPr/>
        <p:txBody>
          <a:bodyPr/>
          <a:lstStyle/>
          <a:p>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5" name="Picture 4" descr="Overlay-ContentSlides.png"/>
          <p:cNvPicPr>
            <a:picLocks noChangeAspect="1"/>
          </p:cNvPicPr>
          <p:nvPr/>
        </p:nvPicPr>
        <p:blipFill>
          <a:blip r:embed="rId2"/>
          <a:stretch>
            <a:fillRect/>
          </a:stretch>
        </p:blipFill>
        <p:spPr>
          <a:xfrm>
            <a:off x="150887" y="186645"/>
            <a:ext cx="8827266" cy="6483096"/>
          </a:xfrm>
          <a:prstGeom prst="rect">
            <a:avLst/>
          </a:prstGeom>
        </p:spPr>
      </p:pic>
      <p:sp>
        <p:nvSpPr>
          <p:cNvPr id="2" name="Date Placeholder 1"/>
          <p:cNvSpPr>
            <a:spLocks noGrp="1"/>
          </p:cNvSpPr>
          <p:nvPr>
            <p:ph type="dt" sz="half" idx="10"/>
          </p:nvPr>
        </p:nvSpPr>
        <p:spPr/>
        <p:txBody>
          <a:bodyPr/>
          <a:lstStyle/>
          <a:p>
            <a:fld id="{D140825E-4A15-4D39-8176-1F07E904CB30}" type="datetimeFigureOut">
              <a:rPr lang="en-US" smtClean="0"/>
              <a:t>11/19/2019</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93E4AAA4-6363-4581-962D-1ACCC2D600C5}" type="slidenum">
              <a:rPr lang="en-US" smtClean="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pic>
        <p:nvPicPr>
          <p:cNvPr id="9" name="Picture 8" descr="Overlay-ContentCaption.png"/>
          <p:cNvPicPr>
            <a:picLocks noChangeAspect="1"/>
          </p:cNvPicPr>
          <p:nvPr/>
        </p:nvPicPr>
        <p:blipFill>
          <a:blip r:embed="rId2"/>
          <a:stretch>
            <a:fillRect/>
          </a:stretch>
        </p:blipFill>
        <p:spPr>
          <a:xfrm>
            <a:off x="158367" y="187452"/>
            <a:ext cx="8827266" cy="6483096"/>
          </a:xfrm>
          <a:prstGeom prst="rect">
            <a:avLst/>
          </a:prstGeom>
        </p:spPr>
      </p:pic>
      <p:sp>
        <p:nvSpPr>
          <p:cNvPr id="2" name="Title 1"/>
          <p:cNvSpPr>
            <a:spLocks noGrp="1"/>
          </p:cNvSpPr>
          <p:nvPr>
            <p:ph type="title"/>
          </p:nvPr>
        </p:nvSpPr>
        <p:spPr>
          <a:xfrm>
            <a:off x="779464" y="590550"/>
            <a:ext cx="3657600" cy="1162050"/>
          </a:xfrm>
        </p:spPr>
        <p:txBody>
          <a:bodyPr anchor="b"/>
          <a:lstStyle>
            <a:lvl1pPr algn="ctr">
              <a:defRPr sz="3600" b="0"/>
            </a:lvl1pPr>
          </a:lstStyle>
          <a:p>
            <a:r>
              <a:rPr lang="en-US"/>
              <a:t>Click to edit Master title style</a:t>
            </a:r>
            <a:endParaRPr/>
          </a:p>
        </p:txBody>
      </p:sp>
      <p:sp>
        <p:nvSpPr>
          <p:cNvPr id="3" name="Content Placeholder 2"/>
          <p:cNvSpPr>
            <a:spLocks noGrp="1"/>
          </p:cNvSpPr>
          <p:nvPr>
            <p:ph idx="1"/>
          </p:nvPr>
        </p:nvSpPr>
        <p:spPr>
          <a:xfrm>
            <a:off x="4693023" y="739588"/>
            <a:ext cx="3657600" cy="5308787"/>
          </a:xfrm>
        </p:spPr>
        <p:txBody>
          <a:bodyPr>
            <a:normAutofit/>
          </a:bodyPr>
          <a:lstStyle>
            <a:lvl1pPr>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dirty="0"/>
          </a:p>
        </p:txBody>
      </p:sp>
      <p:sp>
        <p:nvSpPr>
          <p:cNvPr id="4" name="Text Placeholder 3"/>
          <p:cNvSpPr>
            <a:spLocks noGrp="1"/>
          </p:cNvSpPr>
          <p:nvPr>
            <p:ph type="body" sz="half" idx="2"/>
          </p:nvPr>
        </p:nvSpPr>
        <p:spPr>
          <a:xfrm>
            <a:off x="779464" y="1816100"/>
            <a:ext cx="3657600" cy="3822700"/>
          </a:xfrm>
        </p:spPr>
        <p:txBody>
          <a:bodyPr>
            <a:normAutofit/>
          </a:bodyPr>
          <a:lstStyle>
            <a:lvl1pPr marL="0" indent="0" algn="ctr">
              <a:spcBef>
                <a:spcPts val="60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D140825E-4A15-4D39-8176-1F07E904CB30}" type="datetimeFigureOut">
              <a:rPr lang="en-US" smtClean="0"/>
              <a:t>11/19/2019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3E4AAA4-6363-4581-962D-1ACCC2D600C5}" type="slidenum">
              <a:rPr lang="en-US" smtClean="0"/>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9" name="Picture 8" descr="Overlay-PictureCaption.png"/>
          <p:cNvPicPr>
            <a:picLocks noChangeAspect="1"/>
          </p:cNvPicPr>
          <p:nvPr/>
        </p:nvPicPr>
        <p:blipFill>
          <a:blip r:embed="rId2"/>
          <a:stretch>
            <a:fillRect/>
          </a:stretch>
        </p:blipFill>
        <p:spPr>
          <a:xfrm>
            <a:off x="448977" y="187452"/>
            <a:ext cx="8536656" cy="6483096"/>
          </a:xfrm>
          <a:prstGeom prst="rect">
            <a:avLst/>
          </a:prstGeom>
        </p:spPr>
      </p:pic>
      <p:sp>
        <p:nvSpPr>
          <p:cNvPr id="2" name="Title 1"/>
          <p:cNvSpPr>
            <a:spLocks noGrp="1"/>
          </p:cNvSpPr>
          <p:nvPr>
            <p:ph type="title"/>
          </p:nvPr>
        </p:nvSpPr>
        <p:spPr>
          <a:xfrm>
            <a:off x="3886200" y="533400"/>
            <a:ext cx="4476750" cy="1252538"/>
          </a:xfrm>
        </p:spPr>
        <p:txBody>
          <a:bodyPr anchor="b"/>
          <a:lstStyle>
            <a:lvl1pPr algn="l">
              <a:defRPr sz="3600" b="0"/>
            </a:lvl1pPr>
          </a:lstStyle>
          <a:p>
            <a:r>
              <a:rPr lang="en-US"/>
              <a:t>Click to edit Master title style</a:t>
            </a:r>
            <a:endParaRPr/>
          </a:p>
        </p:txBody>
      </p:sp>
      <p:sp>
        <p:nvSpPr>
          <p:cNvPr id="4" name="Text Placeholder 3"/>
          <p:cNvSpPr>
            <a:spLocks noGrp="1"/>
          </p:cNvSpPr>
          <p:nvPr>
            <p:ph type="body" sz="half" idx="2"/>
          </p:nvPr>
        </p:nvSpPr>
        <p:spPr>
          <a:xfrm>
            <a:off x="3886124" y="1828800"/>
            <a:ext cx="4474539" cy="3810000"/>
          </a:xfrm>
        </p:spPr>
        <p:txBody>
          <a:bodyPr>
            <a:normAutofit/>
          </a:bodyPr>
          <a:lstStyle>
            <a:lvl1pPr marL="0" indent="0">
              <a:spcBef>
                <a:spcPts val="60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3886124" y="6288741"/>
            <a:ext cx="1887537" cy="365125"/>
          </a:xfrm>
        </p:spPr>
        <p:txBody>
          <a:bodyPr/>
          <a:lstStyle/>
          <a:p>
            <a:fld id="{D140825E-4A15-4D39-8176-1F07E904CB30}" type="datetimeFigureOut">
              <a:rPr lang="en-US" smtClean="0"/>
              <a:t>11/19/2019</a:t>
            </a:fld>
            <a:endParaRPr lang="en-US" dirty="0"/>
          </a:p>
        </p:txBody>
      </p:sp>
      <p:sp>
        <p:nvSpPr>
          <p:cNvPr id="6" name="Footer Placeholder 5"/>
          <p:cNvSpPr>
            <a:spLocks noGrp="1"/>
          </p:cNvSpPr>
          <p:nvPr>
            <p:ph type="ftr" sz="quarter" idx="11"/>
          </p:nvPr>
        </p:nvSpPr>
        <p:spPr>
          <a:xfrm>
            <a:off x="5867399" y="6288741"/>
            <a:ext cx="2675965" cy="365125"/>
          </a:xfrm>
        </p:spPr>
        <p:txBody>
          <a:bodyPr/>
          <a:lstStyle/>
          <a:p>
            <a:endParaRPr lang="en-US" dirty="0"/>
          </a:p>
        </p:txBody>
      </p:sp>
      <p:sp>
        <p:nvSpPr>
          <p:cNvPr id="7" name="Slide Number Placeholder 6"/>
          <p:cNvSpPr>
            <a:spLocks noGrp="1"/>
          </p:cNvSpPr>
          <p:nvPr>
            <p:ph type="sldNum" sz="quarter" idx="12"/>
          </p:nvPr>
        </p:nvSpPr>
        <p:spPr/>
        <p:txBody>
          <a:bodyPr/>
          <a:lstStyle/>
          <a:p>
            <a:fld id="{93E4AAA4-6363-4581-962D-1ACCC2D600C5}" type="slidenum">
              <a:rPr lang="en-US" smtClean="0"/>
              <a:t>‹#›</a:t>
            </a:fld>
            <a:endParaRPr lang="en-US" dirty="0"/>
          </a:p>
        </p:txBody>
      </p:sp>
      <p:sp>
        <p:nvSpPr>
          <p:cNvPr id="3" name="Picture Placeholder 2"/>
          <p:cNvSpPr>
            <a:spLocks noGrp="1"/>
          </p:cNvSpPr>
          <p:nvPr>
            <p:ph type="pic" idx="1"/>
          </p:nvPr>
        </p:nvSpPr>
        <p:spPr>
          <a:xfrm flipH="1">
            <a:off x="188253" y="179292"/>
            <a:ext cx="3281087" cy="6483096"/>
          </a:xfrm>
          <a:prstGeom prst="round1Rect">
            <a:avLst>
              <a:gd name="adj" fmla="val 17325"/>
            </a:avLst>
          </a:prstGeom>
          <a:blipFill dpi="0" rotWithShape="0">
            <a:blip r:embed="rId3"/>
            <a:srcRect/>
            <a:stretch>
              <a:fillRect/>
            </a:stretch>
          </a:blipFill>
          <a:ln w="28575">
            <a:solidFill>
              <a:schemeClr val="bg1"/>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Drag picture to placeholder or click icon to add</a:t>
            </a:r>
            <a:endParaRPr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picTx" preserve="1">
  <p:cSld name="Picture with Caption, Alt.">
    <p:spTree>
      <p:nvGrpSpPr>
        <p:cNvPr id="1" name=""/>
        <p:cNvGrpSpPr/>
        <p:nvPr/>
      </p:nvGrpSpPr>
      <p:grpSpPr>
        <a:xfrm>
          <a:off x="0" y="0"/>
          <a:ext cx="0" cy="0"/>
          <a:chOff x="0" y="0"/>
          <a:chExt cx="0" cy="0"/>
        </a:xfrm>
      </p:grpSpPr>
      <p:pic>
        <p:nvPicPr>
          <p:cNvPr id="10" name="Picture 9" descr="Overlay-PictureCaption-Extras.png"/>
          <p:cNvPicPr>
            <a:picLocks noChangeAspect="1"/>
          </p:cNvPicPr>
          <p:nvPr/>
        </p:nvPicPr>
        <p:blipFill>
          <a:blip r:embed="rId2"/>
          <a:stretch>
            <a:fillRect/>
          </a:stretch>
        </p:blipFill>
        <p:spPr>
          <a:xfrm>
            <a:off x="158367" y="187452"/>
            <a:ext cx="8827266" cy="6483096"/>
          </a:xfrm>
          <a:prstGeom prst="rect">
            <a:avLst/>
          </a:prstGeom>
        </p:spPr>
      </p:pic>
      <p:sp>
        <p:nvSpPr>
          <p:cNvPr id="2" name="Title 1"/>
          <p:cNvSpPr>
            <a:spLocks noGrp="1"/>
          </p:cNvSpPr>
          <p:nvPr>
            <p:ph type="title"/>
          </p:nvPr>
        </p:nvSpPr>
        <p:spPr>
          <a:xfrm>
            <a:off x="4710953" y="533400"/>
            <a:ext cx="3657600" cy="1252538"/>
          </a:xfrm>
        </p:spPr>
        <p:txBody>
          <a:bodyPr anchor="b"/>
          <a:lstStyle>
            <a:lvl1pPr algn="l">
              <a:defRPr sz="3600" b="0"/>
            </a:lvl1pPr>
          </a:lstStyle>
          <a:p>
            <a:r>
              <a:rPr lang="en-US"/>
              <a:t>Click to edit Master title style</a:t>
            </a:r>
            <a:endParaRPr/>
          </a:p>
        </p:txBody>
      </p:sp>
      <p:sp>
        <p:nvSpPr>
          <p:cNvPr id="3" name="Picture Placeholder 2"/>
          <p:cNvSpPr>
            <a:spLocks noGrp="1"/>
          </p:cNvSpPr>
          <p:nvPr>
            <p:ph type="pic" idx="1"/>
          </p:nvPr>
        </p:nvSpPr>
        <p:spPr>
          <a:xfrm flipH="1">
            <a:off x="596153" y="1600199"/>
            <a:ext cx="3657600" cy="3657601"/>
          </a:xfrm>
          <a:prstGeom prst="ellipse">
            <a:avLst/>
          </a:prstGeom>
          <a:blipFill dpi="0" rotWithShape="0">
            <a:blip r:embed="rId3" cstate="print"/>
            <a:srcRect/>
            <a:stretch>
              <a:fillRect/>
            </a:stretch>
          </a:blipFill>
          <a:ln w="28575">
            <a:solidFill>
              <a:schemeClr val="bg1"/>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Drag picture to placeholder or click icon to add</a:t>
            </a:r>
            <a:endParaRPr dirty="0"/>
          </a:p>
        </p:txBody>
      </p:sp>
      <p:sp>
        <p:nvSpPr>
          <p:cNvPr id="4" name="Text Placeholder 3"/>
          <p:cNvSpPr>
            <a:spLocks noGrp="1"/>
          </p:cNvSpPr>
          <p:nvPr>
            <p:ph type="body" sz="half" idx="2"/>
          </p:nvPr>
        </p:nvSpPr>
        <p:spPr>
          <a:xfrm>
            <a:off x="4710412" y="1828800"/>
            <a:ext cx="3657600" cy="3810000"/>
          </a:xfrm>
        </p:spPr>
        <p:txBody>
          <a:bodyPr>
            <a:normAutofit/>
          </a:bodyPr>
          <a:lstStyle>
            <a:lvl1pPr marL="0" indent="0">
              <a:spcBef>
                <a:spcPts val="60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381000" y="6288741"/>
            <a:ext cx="1865125" cy="365125"/>
          </a:xfrm>
        </p:spPr>
        <p:txBody>
          <a:bodyPr/>
          <a:lstStyle/>
          <a:p>
            <a:fld id="{D140825E-4A15-4D39-8176-1F07E904CB30}" type="datetimeFigureOut">
              <a:rPr lang="en-US" smtClean="0"/>
              <a:t>11/19/2019</a:t>
            </a:fld>
            <a:endParaRPr lang="en-US" dirty="0"/>
          </a:p>
        </p:txBody>
      </p:sp>
      <p:sp>
        <p:nvSpPr>
          <p:cNvPr id="6" name="Footer Placeholder 5"/>
          <p:cNvSpPr>
            <a:spLocks noGrp="1"/>
          </p:cNvSpPr>
          <p:nvPr>
            <p:ph type="ftr" sz="quarter" idx="11"/>
          </p:nvPr>
        </p:nvSpPr>
        <p:spPr>
          <a:xfrm>
            <a:off x="3325813" y="6288741"/>
            <a:ext cx="5217551" cy="365125"/>
          </a:xfrm>
        </p:spPr>
        <p:txBody>
          <a:bodyPr/>
          <a:lstStyle/>
          <a:p>
            <a:endParaRPr lang="en-US" dirty="0"/>
          </a:p>
        </p:txBody>
      </p:sp>
      <p:sp>
        <p:nvSpPr>
          <p:cNvPr id="7" name="Slide Number Placeholder 6"/>
          <p:cNvSpPr>
            <a:spLocks noGrp="1"/>
          </p:cNvSpPr>
          <p:nvPr>
            <p:ph type="sldNum" sz="quarter" idx="12"/>
          </p:nvPr>
        </p:nvSpPr>
        <p:spPr/>
        <p:txBody>
          <a:bodyPr/>
          <a:lstStyle/>
          <a:p>
            <a:fld id="{93E4AAA4-6363-4581-962D-1ACCC2D600C5}" type="slidenum">
              <a:rPr lang="en-US" smtClean="0"/>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picTx" preserve="1">
  <p:cSld name="Picture above Caption">
    <p:spTree>
      <p:nvGrpSpPr>
        <p:cNvPr id="1" name=""/>
        <p:cNvGrpSpPr/>
        <p:nvPr/>
      </p:nvGrpSpPr>
      <p:grpSpPr>
        <a:xfrm>
          <a:off x="0" y="0"/>
          <a:ext cx="0" cy="0"/>
          <a:chOff x="0" y="0"/>
          <a:chExt cx="0" cy="0"/>
        </a:xfrm>
      </p:grpSpPr>
      <p:pic>
        <p:nvPicPr>
          <p:cNvPr id="10" name="Picture 9" descr="Overlay-PictureCaption-Extras.png"/>
          <p:cNvPicPr>
            <a:picLocks noChangeAspect="1"/>
          </p:cNvPicPr>
          <p:nvPr/>
        </p:nvPicPr>
        <p:blipFill>
          <a:blip r:embed="rId2"/>
          <a:stretch>
            <a:fillRect/>
          </a:stretch>
        </p:blipFill>
        <p:spPr>
          <a:xfrm>
            <a:off x="158367" y="187452"/>
            <a:ext cx="8827266" cy="6483096"/>
          </a:xfrm>
          <a:prstGeom prst="rect">
            <a:avLst/>
          </a:prstGeom>
        </p:spPr>
      </p:pic>
      <p:sp>
        <p:nvSpPr>
          <p:cNvPr id="2" name="Title 1"/>
          <p:cNvSpPr>
            <a:spLocks noGrp="1"/>
          </p:cNvSpPr>
          <p:nvPr>
            <p:ph type="title"/>
          </p:nvPr>
        </p:nvSpPr>
        <p:spPr>
          <a:xfrm>
            <a:off x="808038" y="3778624"/>
            <a:ext cx="7560515" cy="1102658"/>
          </a:xfrm>
        </p:spPr>
        <p:txBody>
          <a:bodyPr anchor="b"/>
          <a:lstStyle>
            <a:lvl1pPr algn="l">
              <a:defRPr sz="3600" b="0"/>
            </a:lvl1pPr>
          </a:lstStyle>
          <a:p>
            <a:r>
              <a:rPr lang="en-US"/>
              <a:t>Click to edit Master title style</a:t>
            </a:r>
            <a:endParaRPr/>
          </a:p>
        </p:txBody>
      </p:sp>
      <p:sp>
        <p:nvSpPr>
          <p:cNvPr id="3" name="Picture Placeholder 2"/>
          <p:cNvSpPr>
            <a:spLocks noGrp="1"/>
          </p:cNvSpPr>
          <p:nvPr>
            <p:ph type="pic" idx="1"/>
          </p:nvPr>
        </p:nvSpPr>
        <p:spPr>
          <a:xfrm flipH="1">
            <a:off x="871584" y="762000"/>
            <a:ext cx="7427726" cy="2989730"/>
          </a:xfrm>
          <a:prstGeom prst="roundRect">
            <a:avLst>
              <a:gd name="adj" fmla="val 7476"/>
            </a:avLst>
          </a:prstGeom>
          <a:blipFill dpi="0" rotWithShape="0">
            <a:blip r:embed="rId3"/>
            <a:srcRect/>
            <a:stretch>
              <a:fillRect/>
            </a:stretch>
          </a:blipFill>
          <a:ln w="28575">
            <a:solidFill>
              <a:schemeClr val="bg1"/>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Drag picture to placeholder or click icon to add</a:t>
            </a:r>
            <a:endParaRPr dirty="0"/>
          </a:p>
        </p:txBody>
      </p:sp>
      <p:sp>
        <p:nvSpPr>
          <p:cNvPr id="4" name="Text Placeholder 3"/>
          <p:cNvSpPr>
            <a:spLocks noGrp="1"/>
          </p:cNvSpPr>
          <p:nvPr>
            <p:ph type="body" sz="half" idx="2"/>
          </p:nvPr>
        </p:nvSpPr>
        <p:spPr>
          <a:xfrm>
            <a:off x="808034" y="4827493"/>
            <a:ext cx="7559977" cy="1220881"/>
          </a:xfrm>
        </p:spPr>
        <p:txBody>
          <a:bodyPr>
            <a:normAutofit/>
          </a:bodyPr>
          <a:lstStyle>
            <a:lvl1pPr marL="0" indent="0">
              <a:spcBef>
                <a:spcPts val="30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381000" y="6288741"/>
            <a:ext cx="1865125" cy="365125"/>
          </a:xfrm>
        </p:spPr>
        <p:txBody>
          <a:bodyPr/>
          <a:lstStyle/>
          <a:p>
            <a:fld id="{D140825E-4A15-4D39-8176-1F07E904CB30}" type="datetimeFigureOut">
              <a:rPr lang="en-US" smtClean="0"/>
              <a:t>11/19/2019</a:t>
            </a:fld>
            <a:endParaRPr lang="en-US" dirty="0"/>
          </a:p>
        </p:txBody>
      </p:sp>
      <p:sp>
        <p:nvSpPr>
          <p:cNvPr id="6" name="Footer Placeholder 5"/>
          <p:cNvSpPr>
            <a:spLocks noGrp="1"/>
          </p:cNvSpPr>
          <p:nvPr>
            <p:ph type="ftr" sz="quarter" idx="11"/>
          </p:nvPr>
        </p:nvSpPr>
        <p:spPr>
          <a:xfrm>
            <a:off x="3325813" y="6288741"/>
            <a:ext cx="5217551" cy="365125"/>
          </a:xfrm>
        </p:spPr>
        <p:txBody>
          <a:bodyPr/>
          <a:lstStyle/>
          <a:p>
            <a:endParaRPr lang="en-US" dirty="0"/>
          </a:p>
        </p:txBody>
      </p:sp>
      <p:sp>
        <p:nvSpPr>
          <p:cNvPr id="7" name="Slide Number Placeholder 6"/>
          <p:cNvSpPr>
            <a:spLocks noGrp="1"/>
          </p:cNvSpPr>
          <p:nvPr>
            <p:ph type="sldNum" sz="quarter" idx="12"/>
          </p:nvPr>
        </p:nvSpPr>
        <p:spPr/>
        <p:txBody>
          <a:bodyPr/>
          <a:lstStyle/>
          <a:p>
            <a:fld id="{93E4AAA4-6363-4581-962D-1ACCC2D600C5}" type="slidenum">
              <a:rPr lang="en-US" smtClean="0"/>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pic>
        <p:nvPicPr>
          <p:cNvPr id="8" name="Picture 7" descr="Overlay-ContentSlides.png"/>
          <p:cNvPicPr>
            <a:picLocks noChangeAspect="1"/>
          </p:cNvPicPr>
          <p:nvPr/>
        </p:nvPicPr>
        <p:blipFill>
          <a:blip r:embed="rId2"/>
          <a:stretch>
            <a:fillRect/>
          </a:stretch>
        </p:blipFill>
        <p:spPr>
          <a:xfrm>
            <a:off x="150887" y="186645"/>
            <a:ext cx="8827266" cy="6483096"/>
          </a:xfrm>
          <a:prstGeom prst="rect">
            <a:avLst/>
          </a:prstGeom>
        </p:spPr>
      </p:pic>
      <p:sp>
        <p:nvSpPr>
          <p:cNvPr id="2" name="Title 1"/>
          <p:cNvSpPr>
            <a:spLocks noGrp="1"/>
          </p:cNvSpPr>
          <p:nvPr>
            <p:ph type="title"/>
          </p:nvPr>
        </p:nvSpPr>
        <p:spPr/>
        <p:txBody>
          <a:bodyPr/>
          <a:lstStyle/>
          <a:p>
            <a:r>
              <a:rPr lang="en-US"/>
              <a:t>Click to edit Master title style</a:t>
            </a:r>
            <a:endParaRPr/>
          </a:p>
        </p:txBody>
      </p:sp>
      <p:sp>
        <p:nvSpPr>
          <p:cNvPr id="3" name="Vertical Text Placeholder 2"/>
          <p:cNvSpPr>
            <a:spLocks noGrp="1"/>
          </p:cNvSpPr>
          <p:nvPr>
            <p:ph type="body" orient="vert" idx="1"/>
          </p:nvPr>
        </p:nvSpPr>
        <p:spPr/>
        <p:txBody>
          <a:bodyPr vert="eaVert"/>
          <a:lstStyle>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dirty="0"/>
          </a:p>
        </p:txBody>
      </p:sp>
      <p:sp>
        <p:nvSpPr>
          <p:cNvPr id="4" name="Date Placeholder 3"/>
          <p:cNvSpPr>
            <a:spLocks noGrp="1"/>
          </p:cNvSpPr>
          <p:nvPr>
            <p:ph type="dt" sz="half" idx="10"/>
          </p:nvPr>
        </p:nvSpPr>
        <p:spPr/>
        <p:txBody>
          <a:bodyPr/>
          <a:lstStyle/>
          <a:p>
            <a:fld id="{D140825E-4A15-4D39-8176-1F07E904CB30}" type="datetimeFigureOut">
              <a:rPr lang="en-US" smtClean="0"/>
              <a:t>11/19/2019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3E4AAA4-6363-4581-962D-1ACCC2D600C5}" type="slidenum">
              <a:rPr lang="en-US" smtClean="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pic>
        <p:nvPicPr>
          <p:cNvPr id="8" name="Picture 7" descr="Overlay-ContentSlides.png"/>
          <p:cNvPicPr>
            <a:picLocks noChangeAspect="1"/>
          </p:cNvPicPr>
          <p:nvPr/>
        </p:nvPicPr>
        <p:blipFill>
          <a:blip r:embed="rId2"/>
          <a:stretch>
            <a:fillRect/>
          </a:stretch>
        </p:blipFill>
        <p:spPr>
          <a:xfrm>
            <a:off x="150887" y="186645"/>
            <a:ext cx="8827266" cy="6483096"/>
          </a:xfrm>
          <a:prstGeom prst="rect">
            <a:avLst/>
          </a:prstGeom>
        </p:spPr>
      </p:pic>
      <p:sp>
        <p:nvSpPr>
          <p:cNvPr id="2" name="Vertical Title 1"/>
          <p:cNvSpPr>
            <a:spLocks noGrp="1"/>
          </p:cNvSpPr>
          <p:nvPr>
            <p:ph type="title" orient="vert"/>
          </p:nvPr>
        </p:nvSpPr>
        <p:spPr>
          <a:xfrm>
            <a:off x="7328646" y="779463"/>
            <a:ext cx="1358153" cy="5268912"/>
          </a:xfrm>
        </p:spPr>
        <p:txBody>
          <a:bodyPr vert="eaVert"/>
          <a:lstStyle/>
          <a:p>
            <a:r>
              <a:rPr lang="en-US"/>
              <a:t>Click to edit Master title style</a:t>
            </a:r>
            <a:endParaRPr/>
          </a:p>
        </p:txBody>
      </p:sp>
      <p:sp>
        <p:nvSpPr>
          <p:cNvPr id="3" name="Vertical Text Placeholder 2"/>
          <p:cNvSpPr>
            <a:spLocks noGrp="1"/>
          </p:cNvSpPr>
          <p:nvPr>
            <p:ph type="body" orient="vert" idx="1"/>
          </p:nvPr>
        </p:nvSpPr>
        <p:spPr>
          <a:xfrm>
            <a:off x="779462" y="779464"/>
            <a:ext cx="6170613" cy="5268911"/>
          </a:xfrm>
        </p:spPr>
        <p:txBody>
          <a:bodyPr vert="eaVert"/>
          <a:lstStyle>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dirty="0"/>
          </a:p>
        </p:txBody>
      </p:sp>
      <p:sp>
        <p:nvSpPr>
          <p:cNvPr id="4" name="Date Placeholder 3"/>
          <p:cNvSpPr>
            <a:spLocks noGrp="1"/>
          </p:cNvSpPr>
          <p:nvPr>
            <p:ph type="dt" sz="half" idx="10"/>
          </p:nvPr>
        </p:nvSpPr>
        <p:spPr/>
        <p:txBody>
          <a:bodyPr/>
          <a:lstStyle/>
          <a:p>
            <a:fld id="{D140825E-4A15-4D39-8176-1F07E904CB30}" type="datetimeFigureOut">
              <a:rPr lang="en-US" smtClean="0"/>
              <a:t>11/19/2019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3E4AAA4-6363-4581-962D-1ACCC2D600C5}" type="slidenum">
              <a:rPr lang="en-US" smtClean="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8" name="Picture 7" descr="Overlay-ContentSlides.png"/>
          <p:cNvPicPr>
            <a:picLocks noChangeAspect="1"/>
          </p:cNvPicPr>
          <p:nvPr/>
        </p:nvPicPr>
        <p:blipFill>
          <a:blip r:embed="rId2"/>
          <a:stretch>
            <a:fillRect/>
          </a:stretch>
        </p:blipFill>
        <p:spPr>
          <a:xfrm>
            <a:off x="150887" y="186645"/>
            <a:ext cx="8827266" cy="6483096"/>
          </a:xfrm>
          <a:prstGeom prst="rect">
            <a:avLst/>
          </a:prstGeom>
        </p:spPr>
      </p:pic>
      <p:sp>
        <p:nvSpPr>
          <p:cNvPr id="2" name="Title 1"/>
          <p:cNvSpPr>
            <a:spLocks noGrp="1"/>
          </p:cNvSpPr>
          <p:nvPr>
            <p:ph type="title"/>
          </p:nvPr>
        </p:nvSpPr>
        <p:spPr/>
        <p:txBody>
          <a:bodyPr/>
          <a:lstStyle/>
          <a:p>
            <a:r>
              <a:rPr lang="en-US"/>
              <a:t>Click to edit Master title style</a:t>
            </a:r>
            <a:endParaRPr/>
          </a:p>
        </p:txBody>
      </p:sp>
      <p:sp>
        <p:nvSpPr>
          <p:cNvPr id="3" name="Content Placeholder 2"/>
          <p:cNvSpPr>
            <a:spLocks noGrp="1"/>
          </p:cNvSpPr>
          <p:nvPr>
            <p:ph idx="1"/>
          </p:nvPr>
        </p:nvSpPr>
        <p:spPr/>
        <p:txBody>
          <a:bodyPr/>
          <a:lstStyle>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dirty="0"/>
          </a:p>
        </p:txBody>
      </p:sp>
      <p:sp>
        <p:nvSpPr>
          <p:cNvPr id="4" name="Date Placeholder 3"/>
          <p:cNvSpPr>
            <a:spLocks noGrp="1"/>
          </p:cNvSpPr>
          <p:nvPr>
            <p:ph type="dt" sz="half" idx="10"/>
          </p:nvPr>
        </p:nvSpPr>
        <p:spPr/>
        <p:txBody>
          <a:bodyPr/>
          <a:lstStyle/>
          <a:p>
            <a:fld id="{D140825E-4A15-4D39-8176-1F07E904CB30}" type="datetimeFigureOut">
              <a:rPr lang="en-US" smtClean="0"/>
              <a:t>11/19/2019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3E4AAA4-6363-4581-962D-1ACCC2D600C5}" type="slidenum">
              <a:rPr lang="en-US" smtClean="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8" name="Picture 7" descr="Overlay-SectionHeader.png"/>
          <p:cNvPicPr>
            <a:picLocks noChangeAspect="1"/>
          </p:cNvPicPr>
          <p:nvPr/>
        </p:nvPicPr>
        <p:blipFill>
          <a:blip r:embed="rId2"/>
          <a:stretch>
            <a:fillRect/>
          </a:stretch>
        </p:blipFill>
        <p:spPr>
          <a:xfrm>
            <a:off x="158367" y="187452"/>
            <a:ext cx="8827266" cy="6483096"/>
          </a:xfrm>
          <a:prstGeom prst="rect">
            <a:avLst/>
          </a:prstGeom>
        </p:spPr>
      </p:pic>
      <p:sp>
        <p:nvSpPr>
          <p:cNvPr id="2" name="Title 1"/>
          <p:cNvSpPr>
            <a:spLocks noGrp="1"/>
          </p:cNvSpPr>
          <p:nvPr>
            <p:ph type="title"/>
          </p:nvPr>
        </p:nvSpPr>
        <p:spPr>
          <a:xfrm>
            <a:off x="779463" y="2591360"/>
            <a:ext cx="7583487" cy="1362075"/>
          </a:xfrm>
        </p:spPr>
        <p:txBody>
          <a:bodyPr anchor="b" anchorCtr="0">
            <a:noAutofit/>
          </a:bodyPr>
          <a:lstStyle>
            <a:lvl1pPr algn="l">
              <a:defRPr sz="4400" b="1" cap="none" baseline="0">
                <a:solidFill>
                  <a:schemeClr val="bg1"/>
                </a:solidFill>
              </a:defRPr>
            </a:lvl1pPr>
          </a:lstStyle>
          <a:p>
            <a:r>
              <a:rPr lang="en-US"/>
              <a:t>Click to edit Master title style</a:t>
            </a:r>
            <a:endParaRPr/>
          </a:p>
        </p:txBody>
      </p:sp>
      <p:sp>
        <p:nvSpPr>
          <p:cNvPr id="3" name="Text Placeholder 2"/>
          <p:cNvSpPr>
            <a:spLocks noGrp="1"/>
          </p:cNvSpPr>
          <p:nvPr>
            <p:ph type="body" idx="1"/>
          </p:nvPr>
        </p:nvSpPr>
        <p:spPr>
          <a:xfrm>
            <a:off x="779463" y="3950354"/>
            <a:ext cx="7583487" cy="1500187"/>
          </a:xfrm>
        </p:spPr>
        <p:txBody>
          <a:bodyPr anchor="t" anchorCtr="0"/>
          <a:lstStyle>
            <a:lvl1pPr marL="0" indent="0" algn="l">
              <a:spcBef>
                <a:spcPts val="600"/>
              </a:spcBef>
              <a:buNone/>
              <a:defRPr sz="2000" cap="none" baseline="0">
                <a:solidFill>
                  <a:schemeClr val="bg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140825E-4A15-4D39-8176-1F07E904CB30}" type="datetimeFigureOut">
              <a:rPr lang="en-US" smtClean="0"/>
              <a:t>11/19/2019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3E4AAA4-6363-4581-962D-1ACCC2D600C5}" type="slidenum">
              <a:rPr lang="en-US" smtClean="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pic>
        <p:nvPicPr>
          <p:cNvPr id="9" name="Picture 8" descr="Overlay-ContentSlides.png"/>
          <p:cNvPicPr>
            <a:picLocks noChangeAspect="1"/>
          </p:cNvPicPr>
          <p:nvPr/>
        </p:nvPicPr>
        <p:blipFill>
          <a:blip r:embed="rId2"/>
          <a:stretch>
            <a:fillRect/>
          </a:stretch>
        </p:blipFill>
        <p:spPr>
          <a:xfrm>
            <a:off x="150887" y="186645"/>
            <a:ext cx="8827266" cy="6483096"/>
          </a:xfrm>
          <a:prstGeom prst="rect">
            <a:avLst/>
          </a:prstGeom>
        </p:spPr>
      </p:pic>
      <p:sp>
        <p:nvSpPr>
          <p:cNvPr id="2" name="Title 1"/>
          <p:cNvSpPr>
            <a:spLocks noGrp="1"/>
          </p:cNvSpPr>
          <p:nvPr>
            <p:ph type="title"/>
          </p:nvPr>
        </p:nvSpPr>
        <p:spPr/>
        <p:txBody>
          <a:bodyPr/>
          <a:lstStyle/>
          <a:p>
            <a:r>
              <a:rPr lang="en-US"/>
              <a:t>Click to edit Master title style</a:t>
            </a:r>
            <a:endParaRPr/>
          </a:p>
        </p:txBody>
      </p:sp>
      <p:sp>
        <p:nvSpPr>
          <p:cNvPr id="3" name="Content Placeholder 2"/>
          <p:cNvSpPr>
            <a:spLocks noGrp="1"/>
          </p:cNvSpPr>
          <p:nvPr>
            <p:ph sz="half" idx="1"/>
          </p:nvPr>
        </p:nvSpPr>
        <p:spPr>
          <a:xfrm>
            <a:off x="779462" y="1828800"/>
            <a:ext cx="3657600" cy="4219575"/>
          </a:xfrm>
        </p:spPr>
        <p:txBody>
          <a:bodyPr>
            <a:normAutofit/>
          </a:bodyPr>
          <a:lstStyle>
            <a:lvl1pPr>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dirty="0"/>
          </a:p>
        </p:txBody>
      </p:sp>
      <p:sp>
        <p:nvSpPr>
          <p:cNvPr id="4" name="Content Placeholder 3"/>
          <p:cNvSpPr>
            <a:spLocks noGrp="1"/>
          </p:cNvSpPr>
          <p:nvPr>
            <p:ph sz="half" idx="2"/>
          </p:nvPr>
        </p:nvSpPr>
        <p:spPr>
          <a:xfrm>
            <a:off x="4688541" y="1828800"/>
            <a:ext cx="3657600" cy="4219575"/>
          </a:xfrm>
        </p:spPr>
        <p:txBody>
          <a:bodyPr>
            <a:normAutofit/>
          </a:bodyPr>
          <a:lstStyle>
            <a:lvl1pPr>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dirty="0"/>
          </a:p>
        </p:txBody>
      </p:sp>
      <p:sp>
        <p:nvSpPr>
          <p:cNvPr id="5" name="Date Placeholder 4"/>
          <p:cNvSpPr>
            <a:spLocks noGrp="1"/>
          </p:cNvSpPr>
          <p:nvPr>
            <p:ph type="dt" sz="half" idx="10"/>
          </p:nvPr>
        </p:nvSpPr>
        <p:spPr/>
        <p:txBody>
          <a:bodyPr/>
          <a:lstStyle/>
          <a:p>
            <a:fld id="{D140825E-4A15-4D39-8176-1F07E904CB30}" type="datetimeFigureOut">
              <a:rPr lang="en-US" smtClean="0"/>
              <a:t>11/19/2019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3E4AAA4-6363-4581-962D-1ACCC2D600C5}" type="slidenum">
              <a:rPr lang="en-US" smtClean="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pic>
        <p:nvPicPr>
          <p:cNvPr id="14" name="Picture 13" descr="Overlay-ContentSlides.png"/>
          <p:cNvPicPr>
            <a:picLocks noChangeAspect="1"/>
          </p:cNvPicPr>
          <p:nvPr/>
        </p:nvPicPr>
        <p:blipFill>
          <a:blip r:embed="rId2"/>
          <a:stretch>
            <a:fillRect/>
          </a:stretch>
        </p:blipFill>
        <p:spPr>
          <a:xfrm>
            <a:off x="150887" y="186645"/>
            <a:ext cx="8827266" cy="6483096"/>
          </a:xfrm>
          <a:prstGeom prst="rect">
            <a:avLst/>
          </a:prstGeom>
        </p:spPr>
      </p:pic>
      <p:sp>
        <p:nvSpPr>
          <p:cNvPr id="2" name="Title 1"/>
          <p:cNvSpPr>
            <a:spLocks noGrp="1"/>
          </p:cNvSpPr>
          <p:nvPr>
            <p:ph type="title"/>
          </p:nvPr>
        </p:nvSpPr>
        <p:spPr>
          <a:xfrm>
            <a:off x="779463" y="381000"/>
            <a:ext cx="7583487" cy="1044388"/>
          </a:xfrm>
        </p:spPr>
        <p:txBody>
          <a:bodyPr/>
          <a:lstStyle>
            <a:lvl1pPr>
              <a:defRPr/>
            </a:lvl1pPr>
          </a:lstStyle>
          <a:p>
            <a:r>
              <a:rPr lang="en-US"/>
              <a:t>Click to edit Master title style</a:t>
            </a:r>
            <a:endParaRPr/>
          </a:p>
        </p:txBody>
      </p:sp>
      <p:sp>
        <p:nvSpPr>
          <p:cNvPr id="3" name="Text Placeholder 2"/>
          <p:cNvSpPr>
            <a:spLocks noGrp="1"/>
          </p:cNvSpPr>
          <p:nvPr>
            <p:ph type="body" idx="1"/>
          </p:nvPr>
        </p:nvSpPr>
        <p:spPr>
          <a:xfrm>
            <a:off x="779463" y="1438835"/>
            <a:ext cx="3657600" cy="789828"/>
          </a:xfrm>
        </p:spPr>
        <p:txBody>
          <a:bodyPr anchor="b">
            <a:noAutofit/>
          </a:bodyPr>
          <a:lstStyle>
            <a:lvl1pPr marL="0" indent="0" algn="ctr">
              <a:lnSpc>
                <a:spcPts val="3000"/>
              </a:lnSpc>
              <a:spcBef>
                <a:spcPts val="0"/>
              </a:spcBef>
              <a:buNone/>
              <a:defRPr sz="28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779463" y="2362199"/>
            <a:ext cx="3657600" cy="3686175"/>
          </a:xfrm>
        </p:spPr>
        <p:txBody>
          <a:bodyPr>
            <a:normAutofit/>
          </a:bodyPr>
          <a:lstStyle>
            <a:lvl1pPr>
              <a:defRPr sz="20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dirty="0"/>
          </a:p>
        </p:txBody>
      </p:sp>
      <p:sp>
        <p:nvSpPr>
          <p:cNvPr id="5" name="Text Placeholder 4"/>
          <p:cNvSpPr>
            <a:spLocks noGrp="1"/>
          </p:cNvSpPr>
          <p:nvPr>
            <p:ph type="body" sz="quarter" idx="3"/>
          </p:nvPr>
        </p:nvSpPr>
        <p:spPr>
          <a:xfrm>
            <a:off x="4705350" y="1438835"/>
            <a:ext cx="3657600" cy="789828"/>
          </a:xfrm>
        </p:spPr>
        <p:txBody>
          <a:bodyPr anchor="b">
            <a:noAutofit/>
          </a:bodyPr>
          <a:lstStyle>
            <a:lvl1pPr marL="0" indent="0" algn="ctr">
              <a:lnSpc>
                <a:spcPts val="3000"/>
              </a:lnSpc>
              <a:spcBef>
                <a:spcPts val="0"/>
              </a:spcBef>
              <a:buNone/>
              <a:defRPr sz="28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705350" y="2362199"/>
            <a:ext cx="3657600" cy="3686175"/>
          </a:xfrm>
        </p:spPr>
        <p:txBody>
          <a:bodyPr>
            <a:normAutofit/>
          </a:bodyPr>
          <a:lstStyle>
            <a:lvl1pPr>
              <a:defRPr sz="20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dirty="0"/>
          </a:p>
        </p:txBody>
      </p:sp>
      <p:sp>
        <p:nvSpPr>
          <p:cNvPr id="7" name="Date Placeholder 6"/>
          <p:cNvSpPr>
            <a:spLocks noGrp="1"/>
          </p:cNvSpPr>
          <p:nvPr>
            <p:ph type="dt" sz="half" idx="10"/>
          </p:nvPr>
        </p:nvSpPr>
        <p:spPr/>
        <p:txBody>
          <a:bodyPr/>
          <a:lstStyle/>
          <a:p>
            <a:fld id="{D140825E-4A15-4D39-8176-1F07E904CB30}" type="datetimeFigureOut">
              <a:rPr lang="en-US" smtClean="0"/>
              <a:t>11/19/2019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93E4AAA4-6363-4581-962D-1ACCC2D600C5}" type="slidenum">
              <a:rPr lang="en-US" smtClean="0"/>
              <a:t>‹#›</a:t>
            </a:fld>
            <a:endParaRPr lang="en-US" dirty="0"/>
          </a:p>
        </p:txBody>
      </p:sp>
      <p:cxnSp>
        <p:nvCxnSpPr>
          <p:cNvPr id="12" name="Straight Connector 11"/>
          <p:cNvCxnSpPr/>
          <p:nvPr/>
        </p:nvCxnSpPr>
        <p:spPr>
          <a:xfrm>
            <a:off x="874059" y="2286000"/>
            <a:ext cx="3563003" cy="1588"/>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815840" y="2286000"/>
            <a:ext cx="3566160" cy="1588"/>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a:off x="874059" y="2286000"/>
            <a:ext cx="3563003" cy="1588"/>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a:off x="4815840" y="2286000"/>
            <a:ext cx="3566160" cy="1588"/>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2 Content, Top and Bottom">
    <p:spTree>
      <p:nvGrpSpPr>
        <p:cNvPr id="1" name=""/>
        <p:cNvGrpSpPr/>
        <p:nvPr/>
      </p:nvGrpSpPr>
      <p:grpSpPr>
        <a:xfrm>
          <a:off x="0" y="0"/>
          <a:ext cx="0" cy="0"/>
          <a:chOff x="0" y="0"/>
          <a:chExt cx="0" cy="0"/>
        </a:xfrm>
      </p:grpSpPr>
      <p:pic>
        <p:nvPicPr>
          <p:cNvPr id="9" name="Picture 8" descr="Overlay-ContentSlides.png"/>
          <p:cNvPicPr>
            <a:picLocks noChangeAspect="1"/>
          </p:cNvPicPr>
          <p:nvPr/>
        </p:nvPicPr>
        <p:blipFill>
          <a:blip r:embed="rId2"/>
          <a:stretch>
            <a:fillRect/>
          </a:stretch>
        </p:blipFill>
        <p:spPr>
          <a:xfrm>
            <a:off x="150887" y="186645"/>
            <a:ext cx="8827266" cy="6483096"/>
          </a:xfrm>
          <a:prstGeom prst="rect">
            <a:avLst/>
          </a:prstGeom>
        </p:spPr>
      </p:pic>
      <p:sp>
        <p:nvSpPr>
          <p:cNvPr id="2" name="Title 1"/>
          <p:cNvSpPr>
            <a:spLocks noGrp="1"/>
          </p:cNvSpPr>
          <p:nvPr>
            <p:ph type="title"/>
          </p:nvPr>
        </p:nvSpPr>
        <p:spPr/>
        <p:txBody>
          <a:bodyPr/>
          <a:lstStyle/>
          <a:p>
            <a:r>
              <a:rPr lang="en-US"/>
              <a:t>Click to edit Master title style</a:t>
            </a:r>
            <a:endParaRPr/>
          </a:p>
        </p:txBody>
      </p:sp>
      <p:sp>
        <p:nvSpPr>
          <p:cNvPr id="3" name="Content Placeholder 2"/>
          <p:cNvSpPr>
            <a:spLocks noGrp="1"/>
          </p:cNvSpPr>
          <p:nvPr>
            <p:ph sz="half" idx="1"/>
          </p:nvPr>
        </p:nvSpPr>
        <p:spPr>
          <a:xfrm>
            <a:off x="779462" y="1828801"/>
            <a:ext cx="7585076" cy="2057400"/>
          </a:xfrm>
        </p:spPr>
        <p:txBody>
          <a:bodyPr>
            <a:normAutofit/>
          </a:bodyPr>
          <a:lstStyle>
            <a:lvl1pPr>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dirty="0"/>
          </a:p>
        </p:txBody>
      </p:sp>
      <p:sp>
        <p:nvSpPr>
          <p:cNvPr id="5" name="Date Placeholder 4"/>
          <p:cNvSpPr>
            <a:spLocks noGrp="1"/>
          </p:cNvSpPr>
          <p:nvPr>
            <p:ph type="dt" sz="half" idx="10"/>
          </p:nvPr>
        </p:nvSpPr>
        <p:spPr/>
        <p:txBody>
          <a:bodyPr/>
          <a:lstStyle/>
          <a:p>
            <a:fld id="{D140825E-4A15-4D39-8176-1F07E904CB30}" type="datetimeFigureOut">
              <a:rPr lang="en-US" smtClean="0"/>
              <a:t>11/19/2019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3E4AAA4-6363-4581-962D-1ACCC2D600C5}" type="slidenum">
              <a:rPr lang="en-US" smtClean="0"/>
              <a:t>‹#›</a:t>
            </a:fld>
            <a:endParaRPr lang="en-US" dirty="0"/>
          </a:p>
        </p:txBody>
      </p:sp>
      <p:sp>
        <p:nvSpPr>
          <p:cNvPr id="10" name="Content Placeholder 2"/>
          <p:cNvSpPr>
            <a:spLocks noGrp="1"/>
          </p:cNvSpPr>
          <p:nvPr>
            <p:ph sz="half" idx="13"/>
          </p:nvPr>
        </p:nvSpPr>
        <p:spPr>
          <a:xfrm>
            <a:off x="779462" y="3991816"/>
            <a:ext cx="7585076" cy="2057400"/>
          </a:xfrm>
        </p:spPr>
        <p:txBody>
          <a:bodyPr>
            <a:normAutofit/>
          </a:bodyPr>
          <a:lstStyle>
            <a:lvl1pPr>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3 Content">
    <p:spTree>
      <p:nvGrpSpPr>
        <p:cNvPr id="1" name=""/>
        <p:cNvGrpSpPr/>
        <p:nvPr/>
      </p:nvGrpSpPr>
      <p:grpSpPr>
        <a:xfrm>
          <a:off x="0" y="0"/>
          <a:ext cx="0" cy="0"/>
          <a:chOff x="0" y="0"/>
          <a:chExt cx="0" cy="0"/>
        </a:xfrm>
      </p:grpSpPr>
      <p:pic>
        <p:nvPicPr>
          <p:cNvPr id="9" name="Picture 8" descr="Overlay-ContentSlides.png"/>
          <p:cNvPicPr>
            <a:picLocks noChangeAspect="1"/>
          </p:cNvPicPr>
          <p:nvPr/>
        </p:nvPicPr>
        <p:blipFill>
          <a:blip r:embed="rId2"/>
          <a:stretch>
            <a:fillRect/>
          </a:stretch>
        </p:blipFill>
        <p:spPr>
          <a:xfrm>
            <a:off x="150887" y="186645"/>
            <a:ext cx="8827266" cy="6483096"/>
          </a:xfrm>
          <a:prstGeom prst="rect">
            <a:avLst/>
          </a:prstGeom>
        </p:spPr>
      </p:pic>
      <p:sp>
        <p:nvSpPr>
          <p:cNvPr id="2" name="Title 1"/>
          <p:cNvSpPr>
            <a:spLocks noGrp="1"/>
          </p:cNvSpPr>
          <p:nvPr>
            <p:ph type="title"/>
          </p:nvPr>
        </p:nvSpPr>
        <p:spPr/>
        <p:txBody>
          <a:bodyPr/>
          <a:lstStyle/>
          <a:p>
            <a:r>
              <a:rPr lang="en-US"/>
              <a:t>Click to edit Master title style</a:t>
            </a:r>
            <a:endParaRPr/>
          </a:p>
        </p:txBody>
      </p:sp>
      <p:sp>
        <p:nvSpPr>
          <p:cNvPr id="3" name="Content Placeholder 2"/>
          <p:cNvSpPr>
            <a:spLocks noGrp="1"/>
          </p:cNvSpPr>
          <p:nvPr>
            <p:ph sz="half" idx="1"/>
          </p:nvPr>
        </p:nvSpPr>
        <p:spPr>
          <a:xfrm>
            <a:off x="4710953" y="1828801"/>
            <a:ext cx="3657600" cy="2057400"/>
          </a:xfrm>
        </p:spPr>
        <p:txBody>
          <a:bodyPr>
            <a:normAutofit/>
          </a:bodyPr>
          <a:lstStyle>
            <a:lvl1pPr>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dirty="0"/>
          </a:p>
        </p:txBody>
      </p:sp>
      <p:sp>
        <p:nvSpPr>
          <p:cNvPr id="5" name="Date Placeholder 4"/>
          <p:cNvSpPr>
            <a:spLocks noGrp="1"/>
          </p:cNvSpPr>
          <p:nvPr>
            <p:ph type="dt" sz="half" idx="10"/>
          </p:nvPr>
        </p:nvSpPr>
        <p:spPr/>
        <p:txBody>
          <a:bodyPr/>
          <a:lstStyle/>
          <a:p>
            <a:fld id="{D140825E-4A15-4D39-8176-1F07E904CB30}" type="datetimeFigureOut">
              <a:rPr lang="en-US" smtClean="0"/>
              <a:t>11/19/2019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3E4AAA4-6363-4581-962D-1ACCC2D600C5}" type="slidenum">
              <a:rPr lang="en-US" smtClean="0"/>
              <a:t>‹#›</a:t>
            </a:fld>
            <a:endParaRPr lang="en-US" dirty="0"/>
          </a:p>
        </p:txBody>
      </p:sp>
      <p:sp>
        <p:nvSpPr>
          <p:cNvPr id="10" name="Content Placeholder 2"/>
          <p:cNvSpPr>
            <a:spLocks noGrp="1"/>
          </p:cNvSpPr>
          <p:nvPr>
            <p:ph sz="half" idx="13"/>
          </p:nvPr>
        </p:nvSpPr>
        <p:spPr>
          <a:xfrm>
            <a:off x="4710953" y="3991816"/>
            <a:ext cx="3657600" cy="2057400"/>
          </a:xfrm>
        </p:spPr>
        <p:txBody>
          <a:bodyPr>
            <a:normAutofit/>
          </a:bodyPr>
          <a:lstStyle>
            <a:lvl1pPr>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dirty="0"/>
          </a:p>
        </p:txBody>
      </p:sp>
      <p:sp>
        <p:nvSpPr>
          <p:cNvPr id="11" name="Content Placeholder 2"/>
          <p:cNvSpPr>
            <a:spLocks noGrp="1"/>
          </p:cNvSpPr>
          <p:nvPr>
            <p:ph sz="half" idx="14"/>
          </p:nvPr>
        </p:nvSpPr>
        <p:spPr>
          <a:xfrm>
            <a:off x="779462" y="1828800"/>
            <a:ext cx="3657600" cy="4219575"/>
          </a:xfrm>
        </p:spPr>
        <p:txBody>
          <a:bodyPr>
            <a:normAutofit/>
          </a:bodyPr>
          <a:lstStyle>
            <a:lvl1pPr>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4 Content">
    <p:spTree>
      <p:nvGrpSpPr>
        <p:cNvPr id="1" name=""/>
        <p:cNvGrpSpPr/>
        <p:nvPr/>
      </p:nvGrpSpPr>
      <p:grpSpPr>
        <a:xfrm>
          <a:off x="0" y="0"/>
          <a:ext cx="0" cy="0"/>
          <a:chOff x="0" y="0"/>
          <a:chExt cx="0" cy="0"/>
        </a:xfrm>
      </p:grpSpPr>
      <p:pic>
        <p:nvPicPr>
          <p:cNvPr id="9" name="Picture 8" descr="Overlay-ContentSlides.png"/>
          <p:cNvPicPr>
            <a:picLocks noChangeAspect="1"/>
          </p:cNvPicPr>
          <p:nvPr/>
        </p:nvPicPr>
        <p:blipFill>
          <a:blip r:embed="rId2"/>
          <a:stretch>
            <a:fillRect/>
          </a:stretch>
        </p:blipFill>
        <p:spPr>
          <a:xfrm>
            <a:off x="150887" y="186645"/>
            <a:ext cx="8827266" cy="6483096"/>
          </a:xfrm>
          <a:prstGeom prst="rect">
            <a:avLst/>
          </a:prstGeom>
        </p:spPr>
      </p:pic>
      <p:sp>
        <p:nvSpPr>
          <p:cNvPr id="2" name="Title 1"/>
          <p:cNvSpPr>
            <a:spLocks noGrp="1"/>
          </p:cNvSpPr>
          <p:nvPr>
            <p:ph type="title"/>
          </p:nvPr>
        </p:nvSpPr>
        <p:spPr/>
        <p:txBody>
          <a:bodyPr/>
          <a:lstStyle/>
          <a:p>
            <a:r>
              <a:rPr lang="en-US"/>
              <a:t>Click to edit Master title style</a:t>
            </a:r>
            <a:endParaRPr/>
          </a:p>
        </p:txBody>
      </p:sp>
      <p:sp>
        <p:nvSpPr>
          <p:cNvPr id="5" name="Date Placeholder 4"/>
          <p:cNvSpPr>
            <a:spLocks noGrp="1"/>
          </p:cNvSpPr>
          <p:nvPr>
            <p:ph type="dt" sz="half" idx="10"/>
          </p:nvPr>
        </p:nvSpPr>
        <p:spPr/>
        <p:txBody>
          <a:bodyPr/>
          <a:lstStyle/>
          <a:p>
            <a:fld id="{D140825E-4A15-4D39-8176-1F07E904CB30}" type="datetimeFigureOut">
              <a:rPr lang="en-US" smtClean="0"/>
              <a:t>11/19/2019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3E4AAA4-6363-4581-962D-1ACCC2D600C5}" type="slidenum">
              <a:rPr lang="en-US" smtClean="0"/>
              <a:t>‹#›</a:t>
            </a:fld>
            <a:endParaRPr lang="en-US" dirty="0"/>
          </a:p>
        </p:txBody>
      </p:sp>
      <p:sp>
        <p:nvSpPr>
          <p:cNvPr id="12" name="Content Placeholder 2"/>
          <p:cNvSpPr>
            <a:spLocks noGrp="1"/>
          </p:cNvSpPr>
          <p:nvPr>
            <p:ph sz="half" idx="14"/>
          </p:nvPr>
        </p:nvSpPr>
        <p:spPr>
          <a:xfrm>
            <a:off x="779463" y="1828801"/>
            <a:ext cx="3657600" cy="2057400"/>
          </a:xfrm>
        </p:spPr>
        <p:txBody>
          <a:bodyPr>
            <a:normAutofit/>
          </a:bodyPr>
          <a:lstStyle>
            <a:lvl1pPr>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dirty="0"/>
          </a:p>
        </p:txBody>
      </p:sp>
      <p:sp>
        <p:nvSpPr>
          <p:cNvPr id="13" name="Content Placeholder 2"/>
          <p:cNvSpPr>
            <a:spLocks noGrp="1"/>
          </p:cNvSpPr>
          <p:nvPr>
            <p:ph sz="half" idx="15"/>
          </p:nvPr>
        </p:nvSpPr>
        <p:spPr>
          <a:xfrm>
            <a:off x="779463" y="3991816"/>
            <a:ext cx="3657600" cy="2057400"/>
          </a:xfrm>
        </p:spPr>
        <p:txBody>
          <a:bodyPr>
            <a:normAutofit/>
          </a:bodyPr>
          <a:lstStyle>
            <a:lvl1pPr>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dirty="0"/>
          </a:p>
        </p:txBody>
      </p:sp>
      <p:sp>
        <p:nvSpPr>
          <p:cNvPr id="14" name="Content Placeholder 2"/>
          <p:cNvSpPr>
            <a:spLocks noGrp="1"/>
          </p:cNvSpPr>
          <p:nvPr>
            <p:ph sz="half" idx="1"/>
          </p:nvPr>
        </p:nvSpPr>
        <p:spPr>
          <a:xfrm>
            <a:off x="4710953" y="1828801"/>
            <a:ext cx="3657600" cy="2057400"/>
          </a:xfrm>
        </p:spPr>
        <p:txBody>
          <a:bodyPr>
            <a:normAutofit/>
          </a:bodyPr>
          <a:lstStyle>
            <a:lvl1pPr>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dirty="0"/>
          </a:p>
        </p:txBody>
      </p:sp>
      <p:sp>
        <p:nvSpPr>
          <p:cNvPr id="15" name="Content Placeholder 2"/>
          <p:cNvSpPr>
            <a:spLocks noGrp="1"/>
          </p:cNvSpPr>
          <p:nvPr>
            <p:ph sz="half" idx="13"/>
          </p:nvPr>
        </p:nvSpPr>
        <p:spPr>
          <a:xfrm>
            <a:off x="4710953" y="3991816"/>
            <a:ext cx="3657600" cy="2057400"/>
          </a:xfrm>
        </p:spPr>
        <p:txBody>
          <a:bodyPr>
            <a:normAutofit/>
          </a:bodyPr>
          <a:lstStyle>
            <a:lvl1pPr>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pic>
        <p:nvPicPr>
          <p:cNvPr id="6" name="Picture 5" descr="Overlay-ContentSlides.png"/>
          <p:cNvPicPr>
            <a:picLocks noChangeAspect="1"/>
          </p:cNvPicPr>
          <p:nvPr/>
        </p:nvPicPr>
        <p:blipFill>
          <a:blip r:embed="rId2"/>
          <a:stretch>
            <a:fillRect/>
          </a:stretch>
        </p:blipFill>
        <p:spPr>
          <a:xfrm>
            <a:off x="150887" y="186645"/>
            <a:ext cx="8827266" cy="6483096"/>
          </a:xfrm>
          <a:prstGeom prst="rect">
            <a:avLst/>
          </a:prstGeom>
        </p:spPr>
      </p:pic>
      <p:sp>
        <p:nvSpPr>
          <p:cNvPr id="2" name="Title 1"/>
          <p:cNvSpPr>
            <a:spLocks noGrp="1"/>
          </p:cNvSpPr>
          <p:nvPr>
            <p:ph type="title"/>
          </p:nvPr>
        </p:nvSpPr>
        <p:spPr/>
        <p:txBody>
          <a:bodyPr/>
          <a:lstStyle/>
          <a:p>
            <a:r>
              <a:rPr lang="en-US"/>
              <a:t>Click to edit Master title style</a:t>
            </a:r>
            <a:endParaRPr/>
          </a:p>
        </p:txBody>
      </p:sp>
      <p:sp>
        <p:nvSpPr>
          <p:cNvPr id="3" name="Date Placeholder 2"/>
          <p:cNvSpPr>
            <a:spLocks noGrp="1"/>
          </p:cNvSpPr>
          <p:nvPr>
            <p:ph type="dt" sz="half" idx="10"/>
          </p:nvPr>
        </p:nvSpPr>
        <p:spPr/>
        <p:txBody>
          <a:bodyPr/>
          <a:lstStyle/>
          <a:p>
            <a:fld id="{D140825E-4A15-4D39-8176-1F07E904CB30}" type="datetimeFigureOut">
              <a:rPr lang="en-US" smtClean="0"/>
              <a:t>11/19/2019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93E4AAA4-6363-4581-962D-1ACCC2D600C5}" type="slidenum">
              <a:rPr lang="en-US" smtClean="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8" name="Round Diagonal Corner Rectangle 7"/>
          <p:cNvSpPr/>
          <p:nvPr/>
        </p:nvSpPr>
        <p:spPr>
          <a:xfrm>
            <a:off x="189707" y="189707"/>
            <a:ext cx="8764587" cy="6478587"/>
          </a:xfrm>
          <a:prstGeom prst="round2DiagRect">
            <a:avLst>
              <a:gd name="adj1" fmla="val 9416"/>
              <a:gd name="adj2" fmla="val 0"/>
            </a:avLst>
          </a:prstGeom>
          <a:gradFill>
            <a:gsLst>
              <a:gs pos="17000">
                <a:schemeClr val="bg2"/>
              </a:gs>
              <a:gs pos="100000">
                <a:schemeClr val="tx2"/>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Placeholder 1"/>
          <p:cNvSpPr>
            <a:spLocks noGrp="1"/>
          </p:cNvSpPr>
          <p:nvPr>
            <p:ph type="title"/>
          </p:nvPr>
        </p:nvSpPr>
        <p:spPr>
          <a:xfrm>
            <a:off x="779463" y="381000"/>
            <a:ext cx="7583487" cy="1044388"/>
          </a:xfrm>
          <a:prstGeom prst="rect">
            <a:avLst/>
          </a:prstGeom>
        </p:spPr>
        <p:txBody>
          <a:bodyPr vert="horz" lIns="91440" tIns="45720" rIns="91440" bIns="45720" rtlCol="0" anchor="b" anchorCtr="0">
            <a:noAutofit/>
          </a:bodyPr>
          <a:lstStyle/>
          <a:p>
            <a:r>
              <a:rPr lang="en-US"/>
              <a:t>Click to edit Master title style</a:t>
            </a:r>
            <a:endParaRPr/>
          </a:p>
        </p:txBody>
      </p:sp>
      <p:sp>
        <p:nvSpPr>
          <p:cNvPr id="3" name="Text Placeholder 2"/>
          <p:cNvSpPr>
            <a:spLocks noGrp="1"/>
          </p:cNvSpPr>
          <p:nvPr>
            <p:ph type="body" idx="1"/>
          </p:nvPr>
        </p:nvSpPr>
        <p:spPr>
          <a:xfrm>
            <a:off x="779463" y="1828800"/>
            <a:ext cx="7583487" cy="420893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dirty="0"/>
          </a:p>
        </p:txBody>
      </p:sp>
      <p:sp>
        <p:nvSpPr>
          <p:cNvPr id="4" name="Date Placeholder 3"/>
          <p:cNvSpPr>
            <a:spLocks noGrp="1"/>
          </p:cNvSpPr>
          <p:nvPr>
            <p:ph type="dt" sz="half" idx="2"/>
          </p:nvPr>
        </p:nvSpPr>
        <p:spPr>
          <a:xfrm>
            <a:off x="381000" y="6288741"/>
            <a:ext cx="1887537" cy="365125"/>
          </a:xfrm>
          <a:prstGeom prst="rect">
            <a:avLst/>
          </a:prstGeom>
        </p:spPr>
        <p:txBody>
          <a:bodyPr vert="horz" lIns="91440" tIns="45720" rIns="91440" bIns="45720" rtlCol="0" anchor="ctr"/>
          <a:lstStyle>
            <a:lvl1pPr algn="l">
              <a:defRPr sz="1200">
                <a:solidFill>
                  <a:schemeClr val="bg2"/>
                </a:solidFill>
              </a:defRPr>
            </a:lvl1pPr>
          </a:lstStyle>
          <a:p>
            <a:fld id="{D140825E-4A15-4D39-8176-1F07E904CB30}" type="datetimeFigureOut">
              <a:rPr lang="en-US" smtClean="0"/>
              <a:t>11/19/2019</a:t>
            </a:fld>
            <a:endParaRPr lang="en-US" dirty="0"/>
          </a:p>
        </p:txBody>
      </p:sp>
      <p:sp>
        <p:nvSpPr>
          <p:cNvPr id="5" name="Footer Placeholder 4"/>
          <p:cNvSpPr>
            <a:spLocks noGrp="1"/>
          </p:cNvSpPr>
          <p:nvPr>
            <p:ph type="ftr" sz="quarter" idx="3"/>
          </p:nvPr>
        </p:nvSpPr>
        <p:spPr>
          <a:xfrm>
            <a:off x="3304615" y="6288741"/>
            <a:ext cx="5238750" cy="365125"/>
          </a:xfrm>
          <a:prstGeom prst="rect">
            <a:avLst/>
          </a:prstGeom>
        </p:spPr>
        <p:txBody>
          <a:bodyPr vert="horz" lIns="91440" tIns="45720" rIns="91440" bIns="45720" rtlCol="0" anchor="ctr"/>
          <a:lstStyle>
            <a:lvl1pPr algn="r">
              <a:defRPr sz="1200">
                <a:solidFill>
                  <a:schemeClr val="bg2"/>
                </a:solidFill>
              </a:defRPr>
            </a:lvl1pPr>
          </a:lstStyle>
          <a:p>
            <a:endParaRPr lang="en-US" dirty="0"/>
          </a:p>
        </p:txBody>
      </p:sp>
      <p:sp>
        <p:nvSpPr>
          <p:cNvPr id="6" name="Slide Number Placeholder 5"/>
          <p:cNvSpPr>
            <a:spLocks noGrp="1"/>
          </p:cNvSpPr>
          <p:nvPr>
            <p:ph type="sldNum" sz="quarter" idx="4"/>
          </p:nvPr>
        </p:nvSpPr>
        <p:spPr>
          <a:xfrm>
            <a:off x="8404411" y="219635"/>
            <a:ext cx="493059" cy="365125"/>
          </a:xfrm>
          <a:prstGeom prst="rect">
            <a:avLst/>
          </a:prstGeom>
        </p:spPr>
        <p:txBody>
          <a:bodyPr vert="horz" lIns="91440" tIns="45720" rIns="91440" bIns="45720" rtlCol="0" anchor="ctr"/>
          <a:lstStyle>
            <a:lvl1pPr algn="r">
              <a:defRPr sz="1200">
                <a:solidFill>
                  <a:schemeClr val="tx2"/>
                </a:solidFill>
              </a:defRPr>
            </a:lvl1pPr>
          </a:lstStyle>
          <a:p>
            <a:fld id="{93E4AAA4-6363-4581-962D-1ACCC2D600C5}" type="slidenum">
              <a:rPr lang="en-US" smtClean="0"/>
              <a:t>‹#›</a:t>
            </a:fld>
            <a:endParaRPr lang="en-US"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914400" rtl="0" eaLnBrk="1" latinLnBrk="0" hangingPunct="1">
        <a:spcBef>
          <a:spcPct val="0"/>
        </a:spcBef>
        <a:buNone/>
        <a:defRPr sz="3800" kern="1200">
          <a:solidFill>
            <a:schemeClr val="bg1"/>
          </a:solidFill>
          <a:latin typeface="+mj-lt"/>
          <a:ea typeface="+mj-ea"/>
          <a:cs typeface="+mj-cs"/>
        </a:defRPr>
      </a:lvl1pPr>
    </p:titleStyle>
    <p:bodyStyle>
      <a:lvl1pPr marL="282575" indent="-282575" algn="l" defTabSz="914400" rtl="0" eaLnBrk="1" latinLnBrk="0" hangingPunct="1">
        <a:spcBef>
          <a:spcPts val="2000"/>
        </a:spcBef>
        <a:buFont typeface="Wingdings 2" pitchFamily="18" charset="2"/>
        <a:buChar char=""/>
        <a:defRPr sz="2200" kern="1200">
          <a:solidFill>
            <a:schemeClr val="bg1"/>
          </a:solidFill>
          <a:latin typeface="+mn-lt"/>
          <a:ea typeface="+mn-ea"/>
          <a:cs typeface="+mn-cs"/>
        </a:defRPr>
      </a:lvl1pPr>
      <a:lvl2pPr marL="577850" indent="-295275" algn="l" defTabSz="914400" rtl="0" eaLnBrk="1" latinLnBrk="0" hangingPunct="1">
        <a:spcBef>
          <a:spcPts val="600"/>
        </a:spcBef>
        <a:buFont typeface="Wingdings 2" pitchFamily="18" charset="2"/>
        <a:buChar char=""/>
        <a:defRPr sz="2000" kern="1200">
          <a:solidFill>
            <a:schemeClr val="bg1"/>
          </a:solidFill>
          <a:latin typeface="+mn-lt"/>
          <a:ea typeface="+mn-ea"/>
          <a:cs typeface="+mn-cs"/>
        </a:defRPr>
      </a:lvl2pPr>
      <a:lvl3pPr marL="860425" indent="-282575" algn="l" defTabSz="914400" rtl="0" eaLnBrk="1" latinLnBrk="0" hangingPunct="1">
        <a:spcBef>
          <a:spcPts val="600"/>
        </a:spcBef>
        <a:buFont typeface="Wingdings 2" pitchFamily="18" charset="2"/>
        <a:buChar char=""/>
        <a:defRPr sz="1800" kern="1200">
          <a:solidFill>
            <a:schemeClr val="bg1"/>
          </a:solidFill>
          <a:latin typeface="+mn-lt"/>
          <a:ea typeface="+mn-ea"/>
          <a:cs typeface="+mn-cs"/>
        </a:defRPr>
      </a:lvl3pPr>
      <a:lvl4pPr marL="1143000" indent="-282575" algn="l" defTabSz="914400" rtl="0" eaLnBrk="1" latinLnBrk="0" hangingPunct="1">
        <a:spcBef>
          <a:spcPts val="600"/>
        </a:spcBef>
        <a:buFont typeface="Wingdings 2" pitchFamily="18" charset="2"/>
        <a:buChar char=""/>
        <a:defRPr sz="1800" kern="1200">
          <a:solidFill>
            <a:schemeClr val="bg1"/>
          </a:solidFill>
          <a:latin typeface="+mn-lt"/>
          <a:ea typeface="+mn-ea"/>
          <a:cs typeface="+mn-cs"/>
        </a:defRPr>
      </a:lvl4pPr>
      <a:lvl5pPr marL="1425575" indent="-282575" algn="l" defTabSz="914400" rtl="0" eaLnBrk="1" latinLnBrk="0" hangingPunct="1">
        <a:spcBef>
          <a:spcPts val="600"/>
        </a:spcBef>
        <a:buFont typeface="Wingdings 2" pitchFamily="18" charset="2"/>
        <a:buChar char=""/>
        <a:defRPr sz="1800" kern="1200">
          <a:solidFill>
            <a:schemeClr val="bg1"/>
          </a:solidFill>
          <a:latin typeface="+mn-lt"/>
          <a:ea typeface="+mn-ea"/>
          <a:cs typeface="+mn-cs"/>
        </a:defRPr>
      </a:lvl5pPr>
      <a:lvl6pPr marL="1711325" indent="-288925" algn="l" defTabSz="914400" rtl="0" eaLnBrk="1" latinLnBrk="0" hangingPunct="1">
        <a:spcBef>
          <a:spcPct val="20000"/>
        </a:spcBef>
        <a:buFont typeface="Wingdings 2" pitchFamily="18" charset="2"/>
        <a:buChar char=""/>
        <a:defRPr lang="en-US" sz="1800" kern="1200" dirty="0" smtClean="0">
          <a:solidFill>
            <a:schemeClr val="bg1"/>
          </a:solidFill>
          <a:latin typeface="+mn-lt"/>
          <a:ea typeface="+mn-ea"/>
          <a:cs typeface="+mn-cs"/>
        </a:defRPr>
      </a:lvl6pPr>
      <a:lvl7pPr marL="2000250" indent="-288925" algn="l" defTabSz="914400" rtl="0" eaLnBrk="1" latinLnBrk="0" hangingPunct="1">
        <a:spcBef>
          <a:spcPct val="20000"/>
        </a:spcBef>
        <a:buFont typeface="Wingdings 2" pitchFamily="18" charset="2"/>
        <a:buChar char=""/>
        <a:defRPr lang="en-US" sz="1800" kern="1200" dirty="0" smtClean="0">
          <a:solidFill>
            <a:schemeClr val="bg1"/>
          </a:solidFill>
          <a:latin typeface="+mn-lt"/>
          <a:ea typeface="+mn-ea"/>
          <a:cs typeface="+mn-cs"/>
        </a:defRPr>
      </a:lvl7pPr>
      <a:lvl8pPr marL="2290763" indent="-288925" algn="l" defTabSz="914400" rtl="0" eaLnBrk="1" latinLnBrk="0" hangingPunct="1">
        <a:spcBef>
          <a:spcPct val="20000"/>
        </a:spcBef>
        <a:buFont typeface="Wingdings 2" pitchFamily="18" charset="2"/>
        <a:buChar char=""/>
        <a:defRPr lang="en-US" sz="1800" kern="1200" dirty="0" smtClean="0">
          <a:solidFill>
            <a:schemeClr val="bg1"/>
          </a:solidFill>
          <a:latin typeface="+mn-lt"/>
          <a:ea typeface="+mn-ea"/>
          <a:cs typeface="+mn-cs"/>
        </a:defRPr>
      </a:lvl8pPr>
      <a:lvl9pPr marL="2571750" indent="-288925" algn="l" defTabSz="914400" rtl="0" eaLnBrk="1" latinLnBrk="0" hangingPunct="1">
        <a:spcBef>
          <a:spcPct val="20000"/>
        </a:spcBef>
        <a:buFont typeface="Wingdings 2" pitchFamily="18" charset="2"/>
        <a:buChar char=""/>
        <a:defRPr lang="en-US" sz="1800" kern="1200" dirty="0">
          <a:solidFill>
            <a:schemeClr val="bg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2" Type="http://schemas.openxmlformats.org/officeDocument/2006/relationships/hyperlink" Target="https://www.eeoc.gov/eeoc/publications/ada-leave.cfm" TargetMode="External"/><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FMLA AND OTHER LEAVE ISSUES</a:t>
            </a:r>
          </a:p>
        </p:txBody>
      </p:sp>
      <p:sp>
        <p:nvSpPr>
          <p:cNvPr id="3" name="Subtitle 2"/>
          <p:cNvSpPr>
            <a:spLocks noGrp="1"/>
          </p:cNvSpPr>
          <p:nvPr>
            <p:ph type="subTitle" idx="1"/>
          </p:nvPr>
        </p:nvSpPr>
        <p:spPr/>
        <p:txBody>
          <a:bodyPr>
            <a:normAutofit lnSpcReduction="10000"/>
          </a:bodyPr>
          <a:lstStyle/>
          <a:p>
            <a:r>
              <a:rPr lang="en-US" dirty="0"/>
              <a:t>National Business Institute</a:t>
            </a:r>
          </a:p>
          <a:p>
            <a:r>
              <a:rPr lang="en-US" dirty="0"/>
              <a:t>Human Resource Law from A to Z</a:t>
            </a:r>
          </a:p>
          <a:p>
            <a:r>
              <a:rPr lang="en-US" dirty="0"/>
              <a:t>March 21, 2018</a:t>
            </a:r>
          </a:p>
          <a:p>
            <a:r>
              <a:rPr lang="en-US" dirty="0"/>
              <a:t>Scot M. Behren</a:t>
            </a:r>
          </a:p>
          <a:p>
            <a:r>
              <a:rPr lang="en-US" dirty="0"/>
              <a:t>Behren Law Firm</a:t>
            </a:r>
          </a:p>
        </p:txBody>
      </p:sp>
    </p:spTree>
    <p:extLst>
      <p:ext uri="{BB962C8B-B14F-4D97-AF65-F5344CB8AC3E}">
        <p14:creationId xmlns:p14="http://schemas.microsoft.com/office/powerpoint/2010/main" val="47381925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Who is Employer Under FMLA</a:t>
            </a:r>
            <a:br>
              <a:rPr lang="en-US" dirty="0"/>
            </a:br>
            <a:r>
              <a:rPr lang="en-US" dirty="0"/>
              <a:t>Successors in Interest</a:t>
            </a:r>
          </a:p>
        </p:txBody>
      </p:sp>
      <p:sp>
        <p:nvSpPr>
          <p:cNvPr id="3" name="Content Placeholder 2"/>
          <p:cNvSpPr>
            <a:spLocks noGrp="1"/>
          </p:cNvSpPr>
          <p:nvPr>
            <p:ph idx="1"/>
          </p:nvPr>
        </p:nvSpPr>
        <p:spPr/>
        <p:txBody>
          <a:bodyPr/>
          <a:lstStyle/>
          <a:p>
            <a:r>
              <a:rPr lang="en-US" dirty="0"/>
              <a:t>Similar machinery, equipment, etc.</a:t>
            </a:r>
          </a:p>
          <a:p>
            <a:r>
              <a:rPr lang="en-US" dirty="0"/>
              <a:t>Similar products or services</a:t>
            </a:r>
          </a:p>
          <a:p>
            <a:r>
              <a:rPr lang="en-US" dirty="0"/>
              <a:t>Where employer is successor in interest, they are required to count employees service to prior company for FMLA qualification</a:t>
            </a:r>
          </a:p>
          <a:p>
            <a:endParaRPr lang="en-US" dirty="0"/>
          </a:p>
        </p:txBody>
      </p:sp>
    </p:spTree>
    <p:extLst>
      <p:ext uri="{BB962C8B-B14F-4D97-AF65-F5344CB8AC3E}">
        <p14:creationId xmlns:p14="http://schemas.microsoft.com/office/powerpoint/2010/main" val="38275439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dirty="0"/>
              <a:t>Who is Employer Covered Under FMLA</a:t>
            </a:r>
            <a:br>
              <a:rPr lang="en-US" sz="3200" dirty="0"/>
            </a:br>
            <a:r>
              <a:rPr lang="en-US" sz="3200" dirty="0"/>
              <a:t>Individuals</a:t>
            </a:r>
          </a:p>
        </p:txBody>
      </p:sp>
      <p:sp>
        <p:nvSpPr>
          <p:cNvPr id="3" name="Content Placeholder 2"/>
          <p:cNvSpPr>
            <a:spLocks noGrp="1"/>
          </p:cNvSpPr>
          <p:nvPr>
            <p:ph idx="1"/>
          </p:nvPr>
        </p:nvSpPr>
        <p:spPr/>
        <p:txBody>
          <a:bodyPr/>
          <a:lstStyle/>
          <a:p>
            <a:r>
              <a:rPr lang="en-US" dirty="0"/>
              <a:t>As with FLSA, there can also be individual coverage under FMLA</a:t>
            </a:r>
          </a:p>
          <a:p>
            <a:r>
              <a:rPr lang="en-US" dirty="0"/>
              <a:t>An individual is a covered employer under the FMLA and liable where it is a person who act, directly or indirectly in the interest of the employer</a:t>
            </a:r>
          </a:p>
          <a:p>
            <a:r>
              <a:rPr lang="en-US" dirty="0"/>
              <a:t>As with FLSA, many courts have held individuals to be liable for violations of FMLA, including corporate officers, human resource directors and managers</a:t>
            </a:r>
          </a:p>
          <a:p>
            <a:endParaRPr lang="en-US" dirty="0"/>
          </a:p>
        </p:txBody>
      </p:sp>
    </p:spTree>
    <p:extLst>
      <p:ext uri="{BB962C8B-B14F-4D97-AF65-F5344CB8AC3E}">
        <p14:creationId xmlns:p14="http://schemas.microsoft.com/office/powerpoint/2010/main" val="228180960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Who is Employee Under FMLA</a:t>
            </a:r>
          </a:p>
        </p:txBody>
      </p:sp>
      <p:sp>
        <p:nvSpPr>
          <p:cNvPr id="3" name="Content Placeholder 2"/>
          <p:cNvSpPr>
            <a:spLocks noGrp="1"/>
          </p:cNvSpPr>
          <p:nvPr>
            <p:ph idx="1"/>
          </p:nvPr>
        </p:nvSpPr>
        <p:spPr/>
        <p:txBody>
          <a:bodyPr/>
          <a:lstStyle/>
          <a:p>
            <a:r>
              <a:rPr lang="en-US" dirty="0"/>
              <a:t>An Eligible Employee Under the FMLA</a:t>
            </a:r>
          </a:p>
          <a:p>
            <a:r>
              <a:rPr lang="en-US" dirty="0"/>
              <a:t>Must have worked for a covered employer for at least 12 months;</a:t>
            </a:r>
          </a:p>
          <a:p>
            <a:r>
              <a:rPr lang="en-US" dirty="0"/>
              <a:t>Must have worked for at least 1,250 hours during the 12 month period immediately preceding the date leave is taken; and</a:t>
            </a:r>
          </a:p>
          <a:p>
            <a:r>
              <a:rPr lang="en-US" dirty="0"/>
              <a:t>At a work-site where the employer employs at least 50 employees</a:t>
            </a:r>
          </a:p>
          <a:p>
            <a:endParaRPr lang="en-US" dirty="0"/>
          </a:p>
        </p:txBody>
      </p:sp>
    </p:spTree>
    <p:extLst>
      <p:ext uri="{BB962C8B-B14F-4D97-AF65-F5344CB8AC3E}">
        <p14:creationId xmlns:p14="http://schemas.microsoft.com/office/powerpoint/2010/main" val="114873772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dirty="0"/>
              <a:t>Who is Covered Employee Under FMLA</a:t>
            </a:r>
            <a:br>
              <a:rPr lang="en-US" sz="3200" dirty="0"/>
            </a:br>
            <a:r>
              <a:rPr lang="en-US" sz="3200" dirty="0"/>
              <a:t>Measuring 1,250 Hours of Service</a:t>
            </a:r>
          </a:p>
        </p:txBody>
      </p:sp>
      <p:sp>
        <p:nvSpPr>
          <p:cNvPr id="3" name="Content Placeholder 2"/>
          <p:cNvSpPr>
            <a:spLocks noGrp="1"/>
          </p:cNvSpPr>
          <p:nvPr>
            <p:ph idx="1"/>
          </p:nvPr>
        </p:nvSpPr>
        <p:spPr/>
        <p:txBody>
          <a:bodyPr/>
          <a:lstStyle/>
          <a:p>
            <a:r>
              <a:rPr lang="en-US" dirty="0"/>
              <a:t>Same principles as under FLSA, is number of hours worked by employee under the FLSA</a:t>
            </a:r>
          </a:p>
          <a:p>
            <a:r>
              <a:rPr lang="en-US" dirty="0"/>
              <a:t>Hours not worked such as leave time do not count, but overtime hours worked would count</a:t>
            </a:r>
          </a:p>
          <a:p>
            <a:r>
              <a:rPr lang="en-US" dirty="0"/>
              <a:t>If employer does not maintain records for employee as required by FLSA, employer has burden of showing that employee has not worked the required number of hours</a:t>
            </a:r>
          </a:p>
          <a:p>
            <a:endParaRPr lang="en-US" dirty="0"/>
          </a:p>
        </p:txBody>
      </p:sp>
    </p:spTree>
    <p:extLst>
      <p:ext uri="{BB962C8B-B14F-4D97-AF65-F5344CB8AC3E}">
        <p14:creationId xmlns:p14="http://schemas.microsoft.com/office/powerpoint/2010/main" val="290773943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Types of Leave Under FMLA</a:t>
            </a:r>
          </a:p>
        </p:txBody>
      </p:sp>
      <p:sp>
        <p:nvSpPr>
          <p:cNvPr id="3" name="Content Placeholder 2"/>
          <p:cNvSpPr>
            <a:spLocks noGrp="1"/>
          </p:cNvSpPr>
          <p:nvPr>
            <p:ph idx="1"/>
          </p:nvPr>
        </p:nvSpPr>
        <p:spPr/>
        <p:txBody>
          <a:bodyPr>
            <a:normAutofit fontScale="92500" lnSpcReduction="20000"/>
          </a:bodyPr>
          <a:lstStyle/>
          <a:p>
            <a:r>
              <a:rPr lang="en-US" dirty="0"/>
              <a:t>Because of birth of a son or daughter and for care of a newborn child;</a:t>
            </a:r>
          </a:p>
          <a:p>
            <a:r>
              <a:rPr lang="en-US" dirty="0"/>
              <a:t>Because of placement of a son or daughter with the employee for adoption or foster care;</a:t>
            </a:r>
          </a:p>
          <a:p>
            <a:r>
              <a:rPr lang="en-US" dirty="0"/>
              <a:t>To care for relatives with a Serious Health Condition</a:t>
            </a:r>
          </a:p>
          <a:p>
            <a:r>
              <a:rPr lang="en-US" dirty="0"/>
              <a:t>Because of employee’s own Serious Health Condition</a:t>
            </a:r>
          </a:p>
          <a:p>
            <a:r>
              <a:rPr lang="en-US" dirty="0"/>
              <a:t>A covered employer also must grant an eligible employee who is a spouse, son, daughter, parent, or next of kin of a current member of the Armed Forces, including a member of the National Guard or Reserves, with a serious injury or illness up to a total of </a:t>
            </a:r>
            <a:r>
              <a:rPr lang="en-US" b="1" dirty="0"/>
              <a:t>26 workweeks</a:t>
            </a:r>
            <a:r>
              <a:rPr lang="en-US" dirty="0"/>
              <a:t> of </a:t>
            </a:r>
            <a:r>
              <a:rPr lang="en-US" b="1" dirty="0"/>
              <a:t>unpaid</a:t>
            </a:r>
            <a:r>
              <a:rPr lang="en-US" dirty="0"/>
              <a:t> leave during a “single 12-month period” to care for the service member</a:t>
            </a:r>
          </a:p>
        </p:txBody>
      </p:sp>
    </p:spTree>
    <p:extLst>
      <p:ext uri="{BB962C8B-B14F-4D97-AF65-F5344CB8AC3E}">
        <p14:creationId xmlns:p14="http://schemas.microsoft.com/office/powerpoint/2010/main" val="346236918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Types of Leave</a:t>
            </a:r>
            <a:br>
              <a:rPr lang="en-US" dirty="0"/>
            </a:br>
            <a:r>
              <a:rPr lang="en-US" dirty="0"/>
              <a:t>Birth or Care of Newborn</a:t>
            </a:r>
          </a:p>
        </p:txBody>
      </p:sp>
      <p:sp>
        <p:nvSpPr>
          <p:cNvPr id="3" name="Content Placeholder 2"/>
          <p:cNvSpPr>
            <a:spLocks noGrp="1"/>
          </p:cNvSpPr>
          <p:nvPr>
            <p:ph idx="1"/>
          </p:nvPr>
        </p:nvSpPr>
        <p:spPr/>
        <p:txBody>
          <a:bodyPr/>
          <a:lstStyle/>
          <a:p>
            <a:r>
              <a:rPr lang="en-US" dirty="0"/>
              <a:t>Entitlement applies to both male and female employees who need leave for newborn child</a:t>
            </a:r>
          </a:p>
          <a:p>
            <a:r>
              <a:rPr lang="en-US" dirty="0"/>
              <a:t>Before birth of child, mother may take leave for serious health condition due to pregnancy and father may take leave to care for wife’s pregnancy related condition</a:t>
            </a:r>
          </a:p>
          <a:p>
            <a:r>
              <a:rPr lang="en-US" dirty="0"/>
              <a:t>Employee’s entitlement this leave for newborn expires 12 months after newborn’s birth</a:t>
            </a:r>
          </a:p>
          <a:p>
            <a:r>
              <a:rPr lang="en-US" dirty="0"/>
              <a:t>If married mother and father work for same employer, they only get total of 12 weeks leave</a:t>
            </a:r>
          </a:p>
          <a:p>
            <a:endParaRPr lang="en-US" dirty="0"/>
          </a:p>
        </p:txBody>
      </p:sp>
    </p:spTree>
    <p:extLst>
      <p:ext uri="{BB962C8B-B14F-4D97-AF65-F5344CB8AC3E}">
        <p14:creationId xmlns:p14="http://schemas.microsoft.com/office/powerpoint/2010/main" val="205400092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dirty="0"/>
              <a:t>Types of FMLA Leave</a:t>
            </a:r>
            <a:br>
              <a:rPr lang="en-US" sz="3200" dirty="0"/>
            </a:br>
            <a:r>
              <a:rPr lang="en-US" sz="3200" dirty="0"/>
              <a:t>Adoption or Foster Care Placement</a:t>
            </a:r>
          </a:p>
        </p:txBody>
      </p:sp>
      <p:sp>
        <p:nvSpPr>
          <p:cNvPr id="3" name="Content Placeholder 2"/>
          <p:cNvSpPr>
            <a:spLocks noGrp="1"/>
          </p:cNvSpPr>
          <p:nvPr>
            <p:ph idx="1"/>
          </p:nvPr>
        </p:nvSpPr>
        <p:spPr/>
        <p:txBody>
          <a:bodyPr/>
          <a:lstStyle/>
          <a:p>
            <a:r>
              <a:rPr lang="en-US" dirty="0"/>
              <a:t>Leave to be provided to leave to employee to facilitate adoption or foster care</a:t>
            </a:r>
          </a:p>
          <a:p>
            <a:r>
              <a:rPr lang="en-US" dirty="0"/>
              <a:t>Leave should be granted for counseling sessions, consults with legal counsel, meeting with birth parents and for “bonding time” with the new child</a:t>
            </a:r>
          </a:p>
          <a:p>
            <a:r>
              <a:rPr lang="en-US" dirty="0"/>
              <a:t>As with pregnancy, leave terminates 12 months after placement of child through adoption or foster care</a:t>
            </a:r>
          </a:p>
          <a:p>
            <a:r>
              <a:rPr lang="en-US" dirty="0"/>
              <a:t>If married parents both work for same employer, only 12 weeks total leave provided to both</a:t>
            </a:r>
          </a:p>
          <a:p>
            <a:endParaRPr lang="en-US" dirty="0"/>
          </a:p>
        </p:txBody>
      </p:sp>
    </p:spTree>
    <p:extLst>
      <p:ext uri="{BB962C8B-B14F-4D97-AF65-F5344CB8AC3E}">
        <p14:creationId xmlns:p14="http://schemas.microsoft.com/office/powerpoint/2010/main" val="298896653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800" dirty="0"/>
              <a:t>Types of FMLA Leave</a:t>
            </a:r>
            <a:br>
              <a:rPr lang="en-US" sz="2800" dirty="0"/>
            </a:br>
            <a:r>
              <a:rPr lang="en-US" sz="2800" dirty="0"/>
              <a:t>Serious Health Condition of Family Member</a:t>
            </a:r>
          </a:p>
        </p:txBody>
      </p:sp>
      <p:sp>
        <p:nvSpPr>
          <p:cNvPr id="3" name="Content Placeholder 2"/>
          <p:cNvSpPr>
            <a:spLocks noGrp="1"/>
          </p:cNvSpPr>
          <p:nvPr>
            <p:ph idx="1"/>
          </p:nvPr>
        </p:nvSpPr>
        <p:spPr/>
        <p:txBody>
          <a:bodyPr/>
          <a:lstStyle/>
          <a:p>
            <a:r>
              <a:rPr lang="en-US" dirty="0"/>
              <a:t>Applies to care for spouse, son, daughter or parent of the employee</a:t>
            </a:r>
          </a:p>
          <a:p>
            <a:r>
              <a:rPr lang="en-US" dirty="0"/>
              <a:t>Parent is defined to include adoptive, step and foster parents (not in-laws)</a:t>
            </a:r>
          </a:p>
          <a:p>
            <a:r>
              <a:rPr lang="en-US" dirty="0"/>
              <a:t> Son or daughter is defined to include a biological, adopted, or foster child, a stepchild, a legal ward, or a child of a person standing in loco parentis, who is either under age 18, or age 18 or older and “incapable of self-care because of a mental or physical disability” at the time that FMLA leave is to commence.</a:t>
            </a:r>
          </a:p>
          <a:p>
            <a:endParaRPr lang="en-US" dirty="0"/>
          </a:p>
        </p:txBody>
      </p:sp>
    </p:spTree>
    <p:extLst>
      <p:ext uri="{BB962C8B-B14F-4D97-AF65-F5344CB8AC3E}">
        <p14:creationId xmlns:p14="http://schemas.microsoft.com/office/powerpoint/2010/main" val="77622976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800" dirty="0"/>
              <a:t>Types of FMLA Leave</a:t>
            </a:r>
            <a:br>
              <a:rPr lang="en-US" sz="2800" dirty="0"/>
            </a:br>
            <a:r>
              <a:rPr lang="en-US" sz="2800" dirty="0"/>
              <a:t>Serious Health Condition of Family Member</a:t>
            </a:r>
          </a:p>
        </p:txBody>
      </p:sp>
      <p:sp>
        <p:nvSpPr>
          <p:cNvPr id="3" name="Content Placeholder 2"/>
          <p:cNvSpPr>
            <a:spLocks noGrp="1"/>
          </p:cNvSpPr>
          <p:nvPr>
            <p:ph idx="1"/>
          </p:nvPr>
        </p:nvSpPr>
        <p:spPr/>
        <p:txBody>
          <a:bodyPr/>
          <a:lstStyle/>
          <a:p>
            <a:r>
              <a:rPr lang="en-US" dirty="0"/>
              <a:t>Employer may require employee to provide reasonable documentation or statement of family relationship (i.e. birth certificate or court order)</a:t>
            </a:r>
          </a:p>
          <a:p>
            <a:r>
              <a:rPr lang="en-US" dirty="0"/>
              <a:t>“to care for” is not defined, but employer may require employee to provide medical certification of what care is needed for relative of employee</a:t>
            </a:r>
          </a:p>
          <a:p>
            <a:endParaRPr lang="en-US" dirty="0"/>
          </a:p>
        </p:txBody>
      </p:sp>
    </p:spTree>
    <p:extLst>
      <p:ext uri="{BB962C8B-B14F-4D97-AF65-F5344CB8AC3E}">
        <p14:creationId xmlns:p14="http://schemas.microsoft.com/office/powerpoint/2010/main" val="1077779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800" dirty="0"/>
              <a:t>Types of FMLA Leave</a:t>
            </a:r>
            <a:br>
              <a:rPr lang="en-US" sz="2800" dirty="0"/>
            </a:br>
            <a:r>
              <a:rPr lang="en-US" sz="2800" dirty="0"/>
              <a:t>Employee’s Own Serious Health Condition</a:t>
            </a:r>
          </a:p>
        </p:txBody>
      </p:sp>
      <p:sp>
        <p:nvSpPr>
          <p:cNvPr id="3" name="Content Placeholder 2"/>
          <p:cNvSpPr>
            <a:spLocks noGrp="1"/>
          </p:cNvSpPr>
          <p:nvPr>
            <p:ph idx="1"/>
          </p:nvPr>
        </p:nvSpPr>
        <p:spPr/>
        <p:txBody>
          <a:bodyPr>
            <a:normAutofit fontScale="92500" lnSpcReduction="10000"/>
          </a:bodyPr>
          <a:lstStyle/>
          <a:p>
            <a:r>
              <a:rPr lang="en-US" dirty="0"/>
              <a:t>Employee must establish both a serious health condition and the inability to perform the essential functions of a particular job</a:t>
            </a:r>
          </a:p>
          <a:p>
            <a:r>
              <a:rPr lang="en-US" dirty="0"/>
              <a:t>An employee is “unable to perform the functions of the position” where the health care provider finds that the employee is unable to work at all or is unable to perform any one of the essential functions of the employee's position within the meaning of the Americans with Disabilities Act (ADA).</a:t>
            </a:r>
          </a:p>
          <a:p>
            <a:r>
              <a:rPr lang="en-US" dirty="0"/>
              <a:t>Employer may require employee to provide medical certification where health care provider sets forth which essential functions can or can’t be performed.</a:t>
            </a:r>
          </a:p>
          <a:p>
            <a:endParaRPr lang="en-US" dirty="0"/>
          </a:p>
        </p:txBody>
      </p:sp>
    </p:spTree>
    <p:extLst>
      <p:ext uri="{BB962C8B-B14F-4D97-AF65-F5344CB8AC3E}">
        <p14:creationId xmlns:p14="http://schemas.microsoft.com/office/powerpoint/2010/main" val="141848346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Family Medical Leave Act</a:t>
            </a:r>
          </a:p>
        </p:txBody>
      </p:sp>
      <p:sp>
        <p:nvSpPr>
          <p:cNvPr id="3" name="Content Placeholder 2"/>
          <p:cNvSpPr>
            <a:spLocks noGrp="1"/>
          </p:cNvSpPr>
          <p:nvPr>
            <p:ph idx="1"/>
          </p:nvPr>
        </p:nvSpPr>
        <p:spPr/>
        <p:txBody>
          <a:bodyPr>
            <a:normAutofit lnSpcReduction="10000"/>
          </a:bodyPr>
          <a:lstStyle/>
          <a:p>
            <a:r>
              <a:rPr lang="en-US" dirty="0"/>
              <a:t>FMLA basics</a:t>
            </a:r>
          </a:p>
          <a:p>
            <a:r>
              <a:rPr lang="en-US" dirty="0"/>
              <a:t>Entitles an eligible employee employed by a covered employer to take up to 12 weeks of unpaid leave in any 12 month period for the birth and care of a new-born child, for the placement of a child for adoption or foster care, or to care for employee,  employee’s child, spouse or parent with serious health condition</a:t>
            </a:r>
          </a:p>
          <a:p>
            <a:r>
              <a:rPr lang="en-US" dirty="0"/>
              <a:t>When FMLA leave is taken, eligible employee is to be restored to the same or an equivalent position with equivalent pay, benefits,  and working conditions upon return from leave</a:t>
            </a:r>
          </a:p>
          <a:p>
            <a:endParaRPr lang="en-US" dirty="0"/>
          </a:p>
        </p:txBody>
      </p:sp>
    </p:spTree>
    <p:extLst>
      <p:ext uri="{BB962C8B-B14F-4D97-AF65-F5344CB8AC3E}">
        <p14:creationId xmlns:p14="http://schemas.microsoft.com/office/powerpoint/2010/main" val="217291515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FMLA-What is a Serious Health Condition?</a:t>
            </a:r>
          </a:p>
        </p:txBody>
      </p:sp>
      <p:sp>
        <p:nvSpPr>
          <p:cNvPr id="3" name="Content Placeholder 2"/>
          <p:cNvSpPr>
            <a:spLocks noGrp="1"/>
          </p:cNvSpPr>
          <p:nvPr>
            <p:ph idx="1"/>
          </p:nvPr>
        </p:nvSpPr>
        <p:spPr/>
        <p:txBody>
          <a:bodyPr/>
          <a:lstStyle/>
          <a:p>
            <a:r>
              <a:rPr lang="en-US" dirty="0"/>
              <a:t>For purposes of FMLA, “serious health condition” entitling an employee to FMLA leave means an illness, injury, impairment or physical or mental condition that involves inpatient care or continuing treatment by a health care provider</a:t>
            </a:r>
          </a:p>
          <a:p>
            <a:r>
              <a:rPr lang="en-US" dirty="0"/>
              <a:t>Inpatient care means an overnight stay in a hospital, hospice, or residential medical care facility, including any period of incapacity</a:t>
            </a:r>
          </a:p>
          <a:p>
            <a:endParaRPr lang="en-US" dirty="0"/>
          </a:p>
          <a:p>
            <a:endParaRPr lang="en-US" dirty="0"/>
          </a:p>
        </p:txBody>
      </p:sp>
    </p:spTree>
    <p:extLst>
      <p:ext uri="{BB962C8B-B14F-4D97-AF65-F5344CB8AC3E}">
        <p14:creationId xmlns:p14="http://schemas.microsoft.com/office/powerpoint/2010/main" val="229139972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800" dirty="0"/>
              <a:t>What is a Serious Health Condition?</a:t>
            </a:r>
            <a:br>
              <a:rPr lang="en-US" sz="2800" dirty="0"/>
            </a:br>
            <a:r>
              <a:rPr lang="en-US" sz="2800" dirty="0"/>
              <a:t> Continuing Treatment by Provider</a:t>
            </a:r>
          </a:p>
        </p:txBody>
      </p:sp>
      <p:sp>
        <p:nvSpPr>
          <p:cNvPr id="3" name="Content Placeholder 2"/>
          <p:cNvSpPr>
            <a:spLocks noGrp="1"/>
          </p:cNvSpPr>
          <p:nvPr>
            <p:ph idx="1"/>
          </p:nvPr>
        </p:nvSpPr>
        <p:spPr/>
        <p:txBody>
          <a:bodyPr/>
          <a:lstStyle/>
          <a:p>
            <a:r>
              <a:rPr lang="en-US" dirty="0"/>
              <a:t>A period of incapacity of more than three consecutive, full calendar days, and any subsequent treatment or period of incapacity relating to the same condition;</a:t>
            </a:r>
          </a:p>
          <a:p>
            <a:r>
              <a:rPr lang="en-US" dirty="0"/>
              <a:t>Any period of incapacity due to pregnancy, or for prenatal care.</a:t>
            </a:r>
          </a:p>
          <a:p>
            <a:r>
              <a:rPr lang="en-US" dirty="0"/>
              <a:t>Any period of incapacity or treatment for such incapacity due to a chronic serious health condition.</a:t>
            </a:r>
          </a:p>
          <a:p>
            <a:r>
              <a:rPr lang="en-US" dirty="0"/>
              <a:t>A period of incapacity which is permanent or long-term due to a condition for which treatment may not be effective (i.e. Alzheimer's)</a:t>
            </a:r>
          </a:p>
          <a:p>
            <a:endParaRPr lang="en-US" dirty="0"/>
          </a:p>
        </p:txBody>
      </p:sp>
    </p:spTree>
    <p:extLst>
      <p:ext uri="{BB962C8B-B14F-4D97-AF65-F5344CB8AC3E}">
        <p14:creationId xmlns:p14="http://schemas.microsoft.com/office/powerpoint/2010/main" val="147164917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800" dirty="0"/>
              <a:t>What is a Serious Health Condition?</a:t>
            </a:r>
            <a:br>
              <a:rPr lang="en-US" sz="2800" dirty="0"/>
            </a:br>
            <a:r>
              <a:rPr lang="en-US" sz="2800" dirty="0"/>
              <a:t> Continuing Treatment by Provider</a:t>
            </a:r>
          </a:p>
        </p:txBody>
      </p:sp>
      <p:sp>
        <p:nvSpPr>
          <p:cNvPr id="3" name="Content Placeholder 2"/>
          <p:cNvSpPr>
            <a:spLocks noGrp="1"/>
          </p:cNvSpPr>
          <p:nvPr>
            <p:ph idx="1"/>
          </p:nvPr>
        </p:nvSpPr>
        <p:spPr/>
        <p:txBody>
          <a:bodyPr/>
          <a:lstStyle/>
          <a:p>
            <a:r>
              <a:rPr lang="en-US" dirty="0"/>
              <a:t>Any period of absence to receive multiple treatments (including any period of recovery therefrom) by a health care provider or by a provider of health  care services under orders of, or on referral by, a health care provider (i.e. surgery after an accident or injury, chemotherapy, radiation, severe arthritis and/or kidney disease)</a:t>
            </a:r>
          </a:p>
          <a:p>
            <a:endParaRPr lang="en-US" dirty="0"/>
          </a:p>
        </p:txBody>
      </p:sp>
    </p:spTree>
    <p:extLst>
      <p:ext uri="{BB962C8B-B14F-4D97-AF65-F5344CB8AC3E}">
        <p14:creationId xmlns:p14="http://schemas.microsoft.com/office/powerpoint/2010/main" val="13837533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800" dirty="0"/>
              <a:t>What is a Serious Health Condition?</a:t>
            </a:r>
            <a:br>
              <a:rPr lang="en-US" sz="2800" dirty="0"/>
            </a:br>
            <a:r>
              <a:rPr lang="en-US" sz="2800" dirty="0"/>
              <a:t>Leave for Substance Abuse Treatment</a:t>
            </a:r>
          </a:p>
        </p:txBody>
      </p:sp>
      <p:sp>
        <p:nvSpPr>
          <p:cNvPr id="3" name="Content Placeholder 2"/>
          <p:cNvSpPr>
            <a:spLocks noGrp="1"/>
          </p:cNvSpPr>
          <p:nvPr>
            <p:ph idx="1"/>
          </p:nvPr>
        </p:nvSpPr>
        <p:spPr/>
        <p:txBody>
          <a:bodyPr>
            <a:normAutofit lnSpcReduction="10000"/>
          </a:bodyPr>
          <a:lstStyle/>
          <a:p>
            <a:r>
              <a:rPr lang="en-US" dirty="0"/>
              <a:t>Substance abuse may be a serious health condition.   However, FMLA leave may only be taken for treatment for substance abuse by a health care provider or by a provider of health care services on referral by a health care provider. Absence because of the employee's use of the substance, rather than for treatment, does not qualify for FMLA leave.</a:t>
            </a:r>
          </a:p>
          <a:p>
            <a:r>
              <a:rPr lang="en-US" dirty="0"/>
              <a:t>An employee may also take FMLA leave to care for a covered family member who is receiving treatment for substance abuse. The employer may not take action against an employee who is providing care for a covered family member receiving treatment for substance abuse</a:t>
            </a:r>
          </a:p>
        </p:txBody>
      </p:sp>
    </p:spTree>
    <p:extLst>
      <p:ext uri="{BB962C8B-B14F-4D97-AF65-F5344CB8AC3E}">
        <p14:creationId xmlns:p14="http://schemas.microsoft.com/office/powerpoint/2010/main" val="142473958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Are Cosmetic Surgeries Covered Under FMLA?</a:t>
            </a:r>
          </a:p>
        </p:txBody>
      </p:sp>
      <p:sp>
        <p:nvSpPr>
          <p:cNvPr id="3" name="Content Placeholder 2"/>
          <p:cNvSpPr>
            <a:spLocks noGrp="1"/>
          </p:cNvSpPr>
          <p:nvPr>
            <p:ph idx="1"/>
          </p:nvPr>
        </p:nvSpPr>
        <p:spPr/>
        <p:txBody>
          <a:bodyPr/>
          <a:lstStyle/>
          <a:p>
            <a:r>
              <a:rPr lang="en-US" dirty="0"/>
              <a:t>Generally not considered serious health conditions, but if medical complications arise can become serious health conditions subject to FMLA</a:t>
            </a:r>
          </a:p>
          <a:p>
            <a:endParaRPr lang="en-US" dirty="0"/>
          </a:p>
        </p:txBody>
      </p:sp>
    </p:spTree>
    <p:extLst>
      <p:ext uri="{BB962C8B-B14F-4D97-AF65-F5344CB8AC3E}">
        <p14:creationId xmlns:p14="http://schemas.microsoft.com/office/powerpoint/2010/main" val="50470428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800" dirty="0"/>
              <a:t>What is a Serious Health Condition?</a:t>
            </a:r>
            <a:br>
              <a:rPr lang="en-US" sz="2800" dirty="0"/>
            </a:br>
            <a:r>
              <a:rPr lang="en-US" sz="2800" dirty="0"/>
              <a:t>Mental Health Conditions</a:t>
            </a:r>
          </a:p>
        </p:txBody>
      </p:sp>
      <p:sp>
        <p:nvSpPr>
          <p:cNvPr id="3" name="Content Placeholder 2"/>
          <p:cNvSpPr>
            <a:spLocks noGrp="1"/>
          </p:cNvSpPr>
          <p:nvPr>
            <p:ph idx="1"/>
          </p:nvPr>
        </p:nvSpPr>
        <p:spPr/>
        <p:txBody>
          <a:bodyPr/>
          <a:lstStyle/>
          <a:p>
            <a:r>
              <a:rPr lang="en-US" dirty="0"/>
              <a:t>Regulations provide that mental illness resulting from stress or allergies may be covered under FMLA if other conditions of FMLA are met</a:t>
            </a:r>
          </a:p>
          <a:p>
            <a:r>
              <a:rPr lang="en-US" dirty="0"/>
              <a:t>Employee must also be granted leave to care for family member suffering from mental illness</a:t>
            </a:r>
          </a:p>
          <a:p>
            <a:endParaRPr lang="en-US" dirty="0"/>
          </a:p>
        </p:txBody>
      </p:sp>
    </p:spTree>
    <p:extLst>
      <p:ext uri="{BB962C8B-B14F-4D97-AF65-F5344CB8AC3E}">
        <p14:creationId xmlns:p14="http://schemas.microsoft.com/office/powerpoint/2010/main" val="191100208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Length and Scheduling of FMLA Leave</a:t>
            </a:r>
          </a:p>
        </p:txBody>
      </p:sp>
      <p:sp>
        <p:nvSpPr>
          <p:cNvPr id="3" name="Content Placeholder 2"/>
          <p:cNvSpPr>
            <a:spLocks noGrp="1"/>
          </p:cNvSpPr>
          <p:nvPr>
            <p:ph idx="1"/>
          </p:nvPr>
        </p:nvSpPr>
        <p:spPr/>
        <p:txBody>
          <a:bodyPr/>
          <a:lstStyle/>
          <a:p>
            <a:r>
              <a:rPr lang="en-US" dirty="0"/>
              <a:t>Employee is Entitled to 12 workweeks of FMLA leave in a 12 month period</a:t>
            </a:r>
          </a:p>
          <a:p>
            <a:r>
              <a:rPr lang="en-US" dirty="0"/>
              <a:t>The length of FMLA leave may provide more time pursuant to state laws, collective bargaining agreements or more generous employer policies</a:t>
            </a:r>
          </a:p>
          <a:p>
            <a:endParaRPr lang="en-US" dirty="0"/>
          </a:p>
        </p:txBody>
      </p:sp>
    </p:spTree>
    <p:extLst>
      <p:ext uri="{BB962C8B-B14F-4D97-AF65-F5344CB8AC3E}">
        <p14:creationId xmlns:p14="http://schemas.microsoft.com/office/powerpoint/2010/main" val="2101644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800" dirty="0"/>
              <a:t>Length and Scheduling of FMLA Leave</a:t>
            </a:r>
            <a:br>
              <a:rPr lang="en-US" sz="2800" dirty="0"/>
            </a:br>
            <a:r>
              <a:rPr lang="en-US" sz="2800" dirty="0"/>
              <a:t>Measuring the 12 Months</a:t>
            </a:r>
          </a:p>
        </p:txBody>
      </p:sp>
      <p:sp>
        <p:nvSpPr>
          <p:cNvPr id="3" name="Content Placeholder 2"/>
          <p:cNvSpPr>
            <a:spLocks noGrp="1"/>
          </p:cNvSpPr>
          <p:nvPr>
            <p:ph idx="1"/>
          </p:nvPr>
        </p:nvSpPr>
        <p:spPr/>
        <p:txBody>
          <a:bodyPr>
            <a:normAutofit lnSpcReduction="10000"/>
          </a:bodyPr>
          <a:lstStyle/>
          <a:p>
            <a:r>
              <a:rPr lang="en-US" dirty="0"/>
              <a:t>Calendar year;</a:t>
            </a:r>
          </a:p>
          <a:p>
            <a:r>
              <a:rPr lang="en-US" dirty="0"/>
              <a:t>Any fixed 12 month period such as fiscal year or employee anniversary date;</a:t>
            </a:r>
          </a:p>
          <a:p>
            <a:r>
              <a:rPr lang="en-US" dirty="0"/>
              <a:t>A “rolling” 12 month period measured backward from the date the employee uses any FMLA leave;</a:t>
            </a:r>
          </a:p>
          <a:p>
            <a:r>
              <a:rPr lang="en-US" dirty="0"/>
              <a:t>Except as otherwise may be required by state laws</a:t>
            </a:r>
          </a:p>
          <a:p>
            <a:r>
              <a:rPr lang="en-US" dirty="0"/>
              <a:t>Whatever method is used must be uniformly applied</a:t>
            </a:r>
          </a:p>
          <a:p>
            <a:r>
              <a:rPr lang="en-US" dirty="0"/>
              <a:t>If changed employees must be given at least 60 days notice</a:t>
            </a:r>
          </a:p>
          <a:p>
            <a:endParaRPr lang="en-US" dirty="0"/>
          </a:p>
        </p:txBody>
      </p:sp>
    </p:spTree>
    <p:extLst>
      <p:ext uri="{BB962C8B-B14F-4D97-AF65-F5344CB8AC3E}">
        <p14:creationId xmlns:p14="http://schemas.microsoft.com/office/powerpoint/2010/main" val="384914794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800" dirty="0"/>
              <a:t>Intermittent  and Reduced Schedule </a:t>
            </a:r>
            <a:br>
              <a:rPr lang="en-US" sz="2800" dirty="0"/>
            </a:br>
            <a:r>
              <a:rPr lang="en-US" sz="2800" dirty="0"/>
              <a:t>FMLA Leave</a:t>
            </a:r>
          </a:p>
        </p:txBody>
      </p:sp>
      <p:sp>
        <p:nvSpPr>
          <p:cNvPr id="3" name="Content Placeholder 2"/>
          <p:cNvSpPr>
            <a:spLocks noGrp="1"/>
          </p:cNvSpPr>
          <p:nvPr>
            <p:ph idx="1"/>
          </p:nvPr>
        </p:nvSpPr>
        <p:spPr/>
        <p:txBody>
          <a:bodyPr/>
          <a:lstStyle/>
          <a:p>
            <a:r>
              <a:rPr lang="en-US" dirty="0"/>
              <a:t>Employee may take FMLA intermittently, a day or hour at a time</a:t>
            </a:r>
          </a:p>
          <a:p>
            <a:r>
              <a:rPr lang="en-US" dirty="0"/>
              <a:t>Employee may take FMLA by working a reduced schedule (i.e. going from full time to part time)</a:t>
            </a:r>
          </a:p>
          <a:p>
            <a:r>
              <a:rPr lang="en-US" dirty="0"/>
              <a:t>Employee may only take intermittent leave without employer approval if needed to care for serious health condition of self or family members</a:t>
            </a:r>
          </a:p>
          <a:p>
            <a:r>
              <a:rPr lang="en-US" dirty="0"/>
              <a:t>Employee may take intermittent leave for birth or adoption only if approved by employer</a:t>
            </a:r>
          </a:p>
          <a:p>
            <a:endParaRPr lang="en-US" dirty="0"/>
          </a:p>
        </p:txBody>
      </p:sp>
    </p:spTree>
    <p:extLst>
      <p:ext uri="{BB962C8B-B14F-4D97-AF65-F5344CB8AC3E}">
        <p14:creationId xmlns:p14="http://schemas.microsoft.com/office/powerpoint/2010/main" val="82456361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800" dirty="0"/>
              <a:t>Intermittent  and Reduced Schedule </a:t>
            </a:r>
            <a:br>
              <a:rPr lang="en-US" sz="2800" dirty="0"/>
            </a:br>
            <a:r>
              <a:rPr lang="en-US" sz="2800" dirty="0"/>
              <a:t>FMLA Leave</a:t>
            </a:r>
          </a:p>
        </p:txBody>
      </p:sp>
      <p:sp>
        <p:nvSpPr>
          <p:cNvPr id="3" name="Content Placeholder 2"/>
          <p:cNvSpPr>
            <a:spLocks noGrp="1"/>
          </p:cNvSpPr>
          <p:nvPr>
            <p:ph idx="1"/>
          </p:nvPr>
        </p:nvSpPr>
        <p:spPr/>
        <p:txBody>
          <a:bodyPr>
            <a:normAutofit fontScale="92500"/>
          </a:bodyPr>
          <a:lstStyle/>
          <a:p>
            <a:r>
              <a:rPr lang="en-US" dirty="0"/>
              <a:t>Employee’s eligibility for intermittent leave is determined  when the leave commences, employee does not need to re-qualify each time intermittent leave is sought</a:t>
            </a:r>
          </a:p>
          <a:p>
            <a:r>
              <a:rPr lang="en-US" dirty="0"/>
              <a:t>Employer may ask employee to advise of reasons for intermittent leave and to give schedule of medical treatments</a:t>
            </a:r>
          </a:p>
          <a:p>
            <a:r>
              <a:rPr lang="en-US" dirty="0"/>
              <a:t>Employer may require medical certification  which includes probable duration of condition, duration of required intermittent leave, any chronic conditions, likely duration of incapacity</a:t>
            </a:r>
          </a:p>
          <a:p>
            <a:r>
              <a:rPr lang="en-US" dirty="0"/>
              <a:t>New certifications may not be requested for each absence</a:t>
            </a:r>
          </a:p>
          <a:p>
            <a:endParaRPr lang="en-US" dirty="0"/>
          </a:p>
        </p:txBody>
      </p:sp>
    </p:spTree>
    <p:extLst>
      <p:ext uri="{BB962C8B-B14F-4D97-AF65-F5344CB8AC3E}">
        <p14:creationId xmlns:p14="http://schemas.microsoft.com/office/powerpoint/2010/main" val="258152448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Family Medical Leave Act</a:t>
            </a:r>
          </a:p>
        </p:txBody>
      </p:sp>
      <p:sp>
        <p:nvSpPr>
          <p:cNvPr id="3" name="Content Placeholder 2"/>
          <p:cNvSpPr>
            <a:spLocks noGrp="1"/>
          </p:cNvSpPr>
          <p:nvPr>
            <p:ph idx="1"/>
          </p:nvPr>
        </p:nvSpPr>
        <p:spPr/>
        <p:txBody>
          <a:bodyPr/>
          <a:lstStyle/>
          <a:p>
            <a:r>
              <a:rPr lang="en-US" dirty="0"/>
              <a:t>Employer must continue to maintain health benefits for employee on FMLA Leave as if employee had not gone on leave</a:t>
            </a:r>
          </a:p>
          <a:p>
            <a:r>
              <a:rPr lang="en-US" dirty="0"/>
              <a:t>Employee must provide employer 30 days advance notice of the foreseeable need for leave or such notice as is practicable where leave will begin in less than 30 days</a:t>
            </a:r>
          </a:p>
          <a:p>
            <a:r>
              <a:rPr lang="en-US" dirty="0"/>
              <a:t>Employer entitled to require employee to provide certification from a health care provider to substantiate that the leave is for an FMLA qualifying reason</a:t>
            </a:r>
          </a:p>
          <a:p>
            <a:endParaRPr lang="en-US" dirty="0"/>
          </a:p>
        </p:txBody>
      </p:sp>
    </p:spTree>
    <p:extLst>
      <p:ext uri="{BB962C8B-B14F-4D97-AF65-F5344CB8AC3E}">
        <p14:creationId xmlns:p14="http://schemas.microsoft.com/office/powerpoint/2010/main" val="158780129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800" dirty="0"/>
              <a:t>Intermittent  and Reduced Schedule </a:t>
            </a:r>
            <a:br>
              <a:rPr lang="en-US" sz="2800" dirty="0"/>
            </a:br>
            <a:r>
              <a:rPr lang="en-US" sz="2800" dirty="0"/>
              <a:t>FMLA Leave</a:t>
            </a:r>
          </a:p>
        </p:txBody>
      </p:sp>
      <p:sp>
        <p:nvSpPr>
          <p:cNvPr id="3" name="Content Placeholder 2"/>
          <p:cNvSpPr>
            <a:spLocks noGrp="1"/>
          </p:cNvSpPr>
          <p:nvPr>
            <p:ph idx="1"/>
          </p:nvPr>
        </p:nvSpPr>
        <p:spPr/>
        <p:txBody>
          <a:bodyPr/>
          <a:lstStyle/>
          <a:p>
            <a:r>
              <a:rPr lang="en-US" dirty="0"/>
              <a:t>Employer may require employee to schedule medical treatments in manner that will not unduly interfere with operations of employer</a:t>
            </a:r>
          </a:p>
          <a:p>
            <a:r>
              <a:rPr lang="en-US" dirty="0"/>
              <a:t>Employer MAY NOT INSIST THAT EMPLOYEE PROVIDE A FIRM SCHEDULE of when he/she will use intermittent leave</a:t>
            </a:r>
          </a:p>
          <a:p>
            <a:endParaRPr lang="en-US" dirty="0"/>
          </a:p>
        </p:txBody>
      </p:sp>
    </p:spTree>
    <p:extLst>
      <p:ext uri="{BB962C8B-B14F-4D97-AF65-F5344CB8AC3E}">
        <p14:creationId xmlns:p14="http://schemas.microsoft.com/office/powerpoint/2010/main" val="51647180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800" dirty="0"/>
              <a:t>Intermittent  and Reduced Schedule </a:t>
            </a:r>
            <a:br>
              <a:rPr lang="en-US" sz="2800" dirty="0"/>
            </a:br>
            <a:r>
              <a:rPr lang="en-US" sz="2800" dirty="0"/>
              <a:t>FMLA Leave</a:t>
            </a:r>
          </a:p>
        </p:txBody>
      </p:sp>
      <p:sp>
        <p:nvSpPr>
          <p:cNvPr id="3" name="Content Placeholder 2"/>
          <p:cNvSpPr>
            <a:spLocks noGrp="1"/>
          </p:cNvSpPr>
          <p:nvPr>
            <p:ph idx="1"/>
          </p:nvPr>
        </p:nvSpPr>
        <p:spPr/>
        <p:txBody>
          <a:bodyPr/>
          <a:lstStyle/>
          <a:p>
            <a:r>
              <a:rPr lang="en-US" dirty="0"/>
              <a:t>Only the amount of nonwork time actually taken by employee may be counted towards FMLA</a:t>
            </a:r>
          </a:p>
          <a:p>
            <a:r>
              <a:rPr lang="en-US" dirty="0"/>
              <a:t>For instance, if employee is working from home, whether authorized or not by employer, this is not considered FMLA time</a:t>
            </a:r>
          </a:p>
          <a:p>
            <a:r>
              <a:rPr lang="en-US" dirty="0"/>
              <a:t>Employer may not impose limits on the increments of time taken for intermittent leave, for instance, employer may not require employee to take at least one half day at a time</a:t>
            </a:r>
          </a:p>
        </p:txBody>
      </p:sp>
    </p:spTree>
    <p:extLst>
      <p:ext uri="{BB962C8B-B14F-4D97-AF65-F5344CB8AC3E}">
        <p14:creationId xmlns:p14="http://schemas.microsoft.com/office/powerpoint/2010/main" val="218109833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800" dirty="0"/>
              <a:t>Intermittent  and Reduced Schedule </a:t>
            </a:r>
            <a:br>
              <a:rPr lang="en-US" sz="2800" dirty="0"/>
            </a:br>
            <a:r>
              <a:rPr lang="en-US" sz="2800" dirty="0"/>
              <a:t>FMLA Leave</a:t>
            </a:r>
          </a:p>
        </p:txBody>
      </p:sp>
      <p:sp>
        <p:nvSpPr>
          <p:cNvPr id="3" name="Content Placeholder 2"/>
          <p:cNvSpPr>
            <a:spLocks noGrp="1"/>
          </p:cNvSpPr>
          <p:nvPr>
            <p:ph idx="1"/>
          </p:nvPr>
        </p:nvSpPr>
        <p:spPr/>
        <p:txBody>
          <a:bodyPr>
            <a:normAutofit fontScale="92500"/>
          </a:bodyPr>
          <a:lstStyle/>
          <a:p>
            <a:r>
              <a:rPr lang="en-US" dirty="0"/>
              <a:t>If an employee requires intermittent leave and meets the criteria, employer may not deny it even if a hardship</a:t>
            </a:r>
          </a:p>
          <a:p>
            <a:r>
              <a:rPr lang="en-US" dirty="0"/>
              <a:t>However, employer may transfer employee to an alternative position that better enables employer to accommodate the leave</a:t>
            </a:r>
          </a:p>
          <a:p>
            <a:r>
              <a:rPr lang="en-US" dirty="0"/>
              <a:t>Job Transfer need not have equivalent duties, but must provide pay and benefits equivalent to employee’s original position</a:t>
            </a:r>
          </a:p>
          <a:p>
            <a:r>
              <a:rPr lang="en-US" dirty="0"/>
              <a:t>Employer may not eliminate benefits to employee even if leave reduces employee to part time and part time employees would not normally receive these benefits</a:t>
            </a:r>
          </a:p>
          <a:p>
            <a:endParaRPr lang="en-US" dirty="0"/>
          </a:p>
        </p:txBody>
      </p:sp>
    </p:spTree>
    <p:extLst>
      <p:ext uri="{BB962C8B-B14F-4D97-AF65-F5344CB8AC3E}">
        <p14:creationId xmlns:p14="http://schemas.microsoft.com/office/powerpoint/2010/main" val="101092640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800" dirty="0"/>
              <a:t>Intermittent  and Reduced Schedule </a:t>
            </a:r>
            <a:br>
              <a:rPr lang="en-US" sz="2800" dirty="0"/>
            </a:br>
            <a:r>
              <a:rPr lang="en-US" sz="2800" dirty="0"/>
              <a:t>FMLA Leave</a:t>
            </a:r>
          </a:p>
        </p:txBody>
      </p:sp>
      <p:sp>
        <p:nvSpPr>
          <p:cNvPr id="3" name="Content Placeholder 2"/>
          <p:cNvSpPr>
            <a:spLocks noGrp="1"/>
          </p:cNvSpPr>
          <p:nvPr>
            <p:ph idx="1"/>
          </p:nvPr>
        </p:nvSpPr>
        <p:spPr/>
        <p:txBody>
          <a:bodyPr/>
          <a:lstStyle/>
          <a:p>
            <a:r>
              <a:rPr lang="en-US" dirty="0"/>
              <a:t>Job transfer to accommodate intermittent leave may not be done to dissuade employee from taking leave</a:t>
            </a:r>
          </a:p>
          <a:p>
            <a:r>
              <a:rPr lang="en-US" dirty="0"/>
              <a:t>Job transfer to accommodate intermittent leave may not work a hardship on employee</a:t>
            </a:r>
          </a:p>
          <a:p>
            <a:r>
              <a:rPr lang="en-US" dirty="0"/>
              <a:t>Once employee no longer needs intermittent leave, employer must reinstate employee to same or equivalent job as when leave commenced</a:t>
            </a:r>
          </a:p>
          <a:p>
            <a:endParaRPr lang="en-US" dirty="0"/>
          </a:p>
        </p:txBody>
      </p:sp>
    </p:spTree>
    <p:extLst>
      <p:ext uri="{BB962C8B-B14F-4D97-AF65-F5344CB8AC3E}">
        <p14:creationId xmlns:p14="http://schemas.microsoft.com/office/powerpoint/2010/main" val="2227889908"/>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FMLA Notices and Certifications</a:t>
            </a:r>
          </a:p>
        </p:txBody>
      </p:sp>
      <p:sp>
        <p:nvSpPr>
          <p:cNvPr id="3" name="Content Placeholder 2"/>
          <p:cNvSpPr>
            <a:spLocks noGrp="1"/>
          </p:cNvSpPr>
          <p:nvPr>
            <p:ph idx="1"/>
          </p:nvPr>
        </p:nvSpPr>
        <p:spPr/>
        <p:txBody>
          <a:bodyPr>
            <a:normAutofit fontScale="92500"/>
          </a:bodyPr>
          <a:lstStyle/>
          <a:p>
            <a:r>
              <a:rPr lang="en-US" dirty="0"/>
              <a:t>Must post FMLA rights for employees</a:t>
            </a:r>
          </a:p>
          <a:p>
            <a:r>
              <a:rPr lang="en-US" dirty="0"/>
              <a:t>If employer has employee handbook, it must include FMLA rights, responsibilities and policies of employer.  For instance, if employer requires  a fitness for duty certification to return to work the handbook should explain this policy</a:t>
            </a:r>
          </a:p>
          <a:p>
            <a:r>
              <a:rPr lang="en-US" dirty="0"/>
              <a:t>If no employee handbook, employer must provide employees with written guidance on their rights under the FMLA</a:t>
            </a:r>
          </a:p>
          <a:p>
            <a:r>
              <a:rPr lang="en-US" dirty="0"/>
              <a:t>Where employer fails to post required FMLA notice, it may not take action against employee who does not provide advance notice of need for leave</a:t>
            </a:r>
          </a:p>
          <a:p>
            <a:endParaRPr lang="en-US" dirty="0"/>
          </a:p>
        </p:txBody>
      </p:sp>
    </p:spTree>
    <p:extLst>
      <p:ext uri="{BB962C8B-B14F-4D97-AF65-F5344CB8AC3E}">
        <p14:creationId xmlns:p14="http://schemas.microsoft.com/office/powerpoint/2010/main" val="2280262191"/>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800" dirty="0"/>
              <a:t>FMLA Notices and Certification</a:t>
            </a:r>
            <a:br>
              <a:rPr lang="en-US" sz="2800" dirty="0"/>
            </a:br>
            <a:r>
              <a:rPr lang="en-US" sz="2800" dirty="0"/>
              <a:t>Notice by Employee of Need for Leave</a:t>
            </a:r>
          </a:p>
        </p:txBody>
      </p:sp>
      <p:sp>
        <p:nvSpPr>
          <p:cNvPr id="3" name="Content Placeholder 2"/>
          <p:cNvSpPr>
            <a:spLocks noGrp="1"/>
          </p:cNvSpPr>
          <p:nvPr>
            <p:ph idx="1"/>
          </p:nvPr>
        </p:nvSpPr>
        <p:spPr/>
        <p:txBody>
          <a:bodyPr/>
          <a:lstStyle/>
          <a:p>
            <a:r>
              <a:rPr lang="en-US" dirty="0"/>
              <a:t>If foreseeable by employee, at least 30 days advance notice</a:t>
            </a:r>
          </a:p>
          <a:p>
            <a:r>
              <a:rPr lang="en-US" dirty="0"/>
              <a:t>If leave unforeseeable by employee, as soon as practicable</a:t>
            </a:r>
          </a:p>
          <a:p>
            <a:r>
              <a:rPr lang="en-US" dirty="0"/>
              <a:t>In giving notice of need for leave, employee need not mention the FMLA but must give employer information to make it aware that it may be FMLA qualifying-at least a possible FMLA leave situation</a:t>
            </a:r>
          </a:p>
          <a:p>
            <a:r>
              <a:rPr lang="en-US" dirty="0"/>
              <a:t>If some sort of need for leave is not requested, employer need not furnish it</a:t>
            </a:r>
          </a:p>
          <a:p>
            <a:endParaRPr lang="en-US" dirty="0"/>
          </a:p>
        </p:txBody>
      </p:sp>
    </p:spTree>
    <p:extLst>
      <p:ext uri="{BB962C8B-B14F-4D97-AF65-F5344CB8AC3E}">
        <p14:creationId xmlns:p14="http://schemas.microsoft.com/office/powerpoint/2010/main" val="2149524007"/>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FMLA Notices and Certification</a:t>
            </a:r>
            <a:br>
              <a:rPr lang="en-US" dirty="0"/>
            </a:br>
            <a:r>
              <a:rPr lang="en-US" dirty="0"/>
              <a:t>Employer Response to Notice</a:t>
            </a:r>
          </a:p>
        </p:txBody>
      </p:sp>
      <p:sp>
        <p:nvSpPr>
          <p:cNvPr id="3" name="Content Placeholder 2"/>
          <p:cNvSpPr>
            <a:spLocks noGrp="1"/>
          </p:cNvSpPr>
          <p:nvPr>
            <p:ph idx="1"/>
          </p:nvPr>
        </p:nvSpPr>
        <p:spPr/>
        <p:txBody>
          <a:bodyPr>
            <a:normAutofit fontScale="92500"/>
          </a:bodyPr>
          <a:lstStyle/>
          <a:p>
            <a:r>
              <a:rPr lang="en-US" dirty="0"/>
              <a:t>Employer must notify employee that leave being sought will be designated and counted as FMLA leave</a:t>
            </a:r>
          </a:p>
          <a:p>
            <a:r>
              <a:rPr lang="en-US" dirty="0"/>
              <a:t>Once leave is requested employer must provide employee with the employee’s obligations under FMLA including: whether leave will be counted against FMLA; any requirements for medical certifications; employee’s right to take leave as paid leave; whether employee will be required to pay health insurance premiums; whether employer will require fitness for duty certification before return to work; the employee’s right to be restored to same position upon return; employees liability for repayment of health insurance premiums during leave</a:t>
            </a:r>
          </a:p>
          <a:p>
            <a:endParaRPr lang="en-US" dirty="0"/>
          </a:p>
        </p:txBody>
      </p:sp>
    </p:spTree>
    <p:extLst>
      <p:ext uri="{BB962C8B-B14F-4D97-AF65-F5344CB8AC3E}">
        <p14:creationId xmlns:p14="http://schemas.microsoft.com/office/powerpoint/2010/main" val="2255198555"/>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FMLA Notices and Certification</a:t>
            </a:r>
            <a:br>
              <a:rPr lang="en-US" dirty="0"/>
            </a:br>
            <a:r>
              <a:rPr lang="en-US" dirty="0"/>
              <a:t>Employer Response to Notice</a:t>
            </a:r>
          </a:p>
        </p:txBody>
      </p:sp>
      <p:sp>
        <p:nvSpPr>
          <p:cNvPr id="3" name="Content Placeholder 2"/>
          <p:cNvSpPr>
            <a:spLocks noGrp="1"/>
          </p:cNvSpPr>
          <p:nvPr>
            <p:ph idx="1"/>
          </p:nvPr>
        </p:nvSpPr>
        <p:spPr/>
        <p:txBody>
          <a:bodyPr/>
          <a:lstStyle/>
          <a:p>
            <a:r>
              <a:rPr lang="en-US" dirty="0"/>
              <a:t>Employers response must be given to employee in plain language and as promptly as possible</a:t>
            </a:r>
          </a:p>
          <a:p>
            <a:endParaRPr lang="en-US" dirty="0"/>
          </a:p>
        </p:txBody>
      </p:sp>
    </p:spTree>
    <p:extLst>
      <p:ext uri="{BB962C8B-B14F-4D97-AF65-F5344CB8AC3E}">
        <p14:creationId xmlns:p14="http://schemas.microsoft.com/office/powerpoint/2010/main" val="1968837550"/>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800" dirty="0"/>
              <a:t>FMLA Notices and Certification</a:t>
            </a:r>
            <a:br>
              <a:rPr lang="en-US" sz="2800" dirty="0"/>
            </a:br>
            <a:r>
              <a:rPr lang="en-US" sz="2800" dirty="0"/>
              <a:t>Medical Certifications and other Notices</a:t>
            </a:r>
          </a:p>
        </p:txBody>
      </p:sp>
      <p:sp>
        <p:nvSpPr>
          <p:cNvPr id="3" name="Content Placeholder 2"/>
          <p:cNvSpPr>
            <a:spLocks noGrp="1"/>
          </p:cNvSpPr>
          <p:nvPr>
            <p:ph idx="1"/>
          </p:nvPr>
        </p:nvSpPr>
        <p:spPr/>
        <p:txBody>
          <a:bodyPr/>
          <a:lstStyle/>
          <a:p>
            <a:r>
              <a:rPr lang="en-US" dirty="0"/>
              <a:t>FMLA permits but does not require employers to seek medical certifications to support a serious health condition</a:t>
            </a:r>
          </a:p>
          <a:p>
            <a:r>
              <a:rPr lang="en-US" dirty="0"/>
              <a:t>FMLA permits but does not require an employer to obtain fitness for duty certifications, documentation of family relationships and/or notices of intent to return to work</a:t>
            </a:r>
          </a:p>
          <a:p>
            <a:r>
              <a:rPr lang="en-US" dirty="0"/>
              <a:t>DOL has form for medical certifications, employer can use form or one requesting same basic information</a:t>
            </a:r>
          </a:p>
          <a:p>
            <a:endParaRPr lang="en-US" dirty="0"/>
          </a:p>
        </p:txBody>
      </p:sp>
    </p:spTree>
    <p:extLst>
      <p:ext uri="{BB962C8B-B14F-4D97-AF65-F5344CB8AC3E}">
        <p14:creationId xmlns:p14="http://schemas.microsoft.com/office/powerpoint/2010/main" val="452134272"/>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800" dirty="0"/>
              <a:t>FMLA Notices and Certification</a:t>
            </a:r>
            <a:br>
              <a:rPr lang="en-US" sz="2800" dirty="0"/>
            </a:br>
            <a:r>
              <a:rPr lang="en-US" sz="2800" dirty="0"/>
              <a:t>Medical Certifications and other Notices</a:t>
            </a:r>
          </a:p>
        </p:txBody>
      </p:sp>
      <p:sp>
        <p:nvSpPr>
          <p:cNvPr id="3" name="Content Placeholder 2"/>
          <p:cNvSpPr>
            <a:spLocks noGrp="1"/>
          </p:cNvSpPr>
          <p:nvPr>
            <p:ph idx="1"/>
          </p:nvPr>
        </p:nvSpPr>
        <p:spPr/>
        <p:txBody>
          <a:bodyPr>
            <a:normAutofit lnSpcReduction="10000"/>
          </a:bodyPr>
          <a:lstStyle/>
          <a:p>
            <a:r>
              <a:rPr lang="en-US" dirty="0"/>
              <a:t>In Medical Certification Employer may only obtain information relating to particular condition for which leave is sought</a:t>
            </a:r>
          </a:p>
          <a:p>
            <a:r>
              <a:rPr lang="en-US" dirty="0"/>
              <a:t>May not obtain medical records</a:t>
            </a:r>
          </a:p>
          <a:p>
            <a:r>
              <a:rPr lang="en-US" dirty="0"/>
              <a:t>If there is question of validity of medical certification, circumstances may permit employer to seek second and even third health care provider opinions</a:t>
            </a:r>
          </a:p>
          <a:p>
            <a:r>
              <a:rPr lang="en-US" dirty="0"/>
              <a:t>If employee is on leave for extended time or takes leave intermittently, employer may require recertification of medical condition on “reasonable basis” (generally not more often than every 30 days)</a:t>
            </a:r>
          </a:p>
          <a:p>
            <a:endParaRPr lang="en-US" dirty="0"/>
          </a:p>
        </p:txBody>
      </p:sp>
    </p:spTree>
    <p:extLst>
      <p:ext uri="{BB962C8B-B14F-4D97-AF65-F5344CB8AC3E}">
        <p14:creationId xmlns:p14="http://schemas.microsoft.com/office/powerpoint/2010/main" val="16215932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Family Medical Leave Act</a:t>
            </a:r>
          </a:p>
        </p:txBody>
      </p:sp>
      <p:sp>
        <p:nvSpPr>
          <p:cNvPr id="3" name="Content Placeholder 2"/>
          <p:cNvSpPr>
            <a:spLocks noGrp="1"/>
          </p:cNvSpPr>
          <p:nvPr>
            <p:ph idx="1"/>
          </p:nvPr>
        </p:nvSpPr>
        <p:spPr/>
        <p:txBody>
          <a:bodyPr/>
          <a:lstStyle/>
          <a:p>
            <a:r>
              <a:rPr lang="en-US" dirty="0"/>
              <a:t>Enforcement of FMLA is delegated to the U.S. Department of Labor which can investigate and file complaints</a:t>
            </a:r>
          </a:p>
          <a:p>
            <a:r>
              <a:rPr lang="en-US" dirty="0"/>
              <a:t>Prohibition on an employer from interfering with or restraining or denying the exercise or attempted exercise of any right under the FMLA</a:t>
            </a:r>
          </a:p>
          <a:p>
            <a:r>
              <a:rPr lang="en-US" dirty="0"/>
              <a:t>Prohibition on discrimination against an employee who has instituted or participated in a proceeding relating to any right under the FMLA</a:t>
            </a:r>
          </a:p>
          <a:p>
            <a:endParaRPr lang="en-US" dirty="0"/>
          </a:p>
        </p:txBody>
      </p:sp>
    </p:spTree>
    <p:extLst>
      <p:ext uri="{BB962C8B-B14F-4D97-AF65-F5344CB8AC3E}">
        <p14:creationId xmlns:p14="http://schemas.microsoft.com/office/powerpoint/2010/main" val="2245384091"/>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Pay and Benefits During Leave</a:t>
            </a:r>
            <a:br>
              <a:rPr lang="en-US" dirty="0"/>
            </a:br>
            <a:r>
              <a:rPr lang="en-US" dirty="0"/>
              <a:t>Substitution of Paid Leave</a:t>
            </a:r>
          </a:p>
        </p:txBody>
      </p:sp>
      <p:sp>
        <p:nvSpPr>
          <p:cNvPr id="3" name="Content Placeholder 2"/>
          <p:cNvSpPr>
            <a:spLocks noGrp="1"/>
          </p:cNvSpPr>
          <p:nvPr>
            <p:ph idx="1"/>
          </p:nvPr>
        </p:nvSpPr>
        <p:spPr/>
        <p:txBody>
          <a:bodyPr/>
          <a:lstStyle/>
          <a:p>
            <a:r>
              <a:rPr lang="en-US" dirty="0"/>
              <a:t>Employee may request that accrued paid leave such as vacation or PTO be used in lieu of FMLA</a:t>
            </a:r>
          </a:p>
          <a:p>
            <a:r>
              <a:rPr lang="en-US" dirty="0"/>
              <a:t>IF Employee does not elect it Employer may require employee to use paid leave time for FMLA</a:t>
            </a:r>
          </a:p>
          <a:p>
            <a:endParaRPr lang="en-US" dirty="0"/>
          </a:p>
        </p:txBody>
      </p:sp>
    </p:spTree>
    <p:extLst>
      <p:ext uri="{BB962C8B-B14F-4D97-AF65-F5344CB8AC3E}">
        <p14:creationId xmlns:p14="http://schemas.microsoft.com/office/powerpoint/2010/main" val="1310352643"/>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Pay and Benefits During Leave</a:t>
            </a:r>
            <a:br>
              <a:rPr lang="en-US" dirty="0"/>
            </a:br>
            <a:r>
              <a:rPr lang="en-US" dirty="0"/>
              <a:t>Maintenance of Benefits	</a:t>
            </a:r>
          </a:p>
        </p:txBody>
      </p:sp>
      <p:sp>
        <p:nvSpPr>
          <p:cNvPr id="3" name="Content Placeholder 2"/>
          <p:cNvSpPr>
            <a:spLocks noGrp="1"/>
          </p:cNvSpPr>
          <p:nvPr>
            <p:ph idx="1"/>
          </p:nvPr>
        </p:nvSpPr>
        <p:spPr/>
        <p:txBody>
          <a:bodyPr/>
          <a:lstStyle/>
          <a:p>
            <a:r>
              <a:rPr lang="en-US" dirty="0"/>
              <a:t>Employer is required to maintain group health insurance coverage for employee on FMLA leave on same terms and condition as if employee had stayed at work</a:t>
            </a:r>
          </a:p>
          <a:p>
            <a:r>
              <a:rPr lang="en-US" dirty="0"/>
              <a:t>Employer must continue to pay portion of premium previously paid, but needs to let employee know of what payments must be paid during FMLA leave</a:t>
            </a:r>
          </a:p>
          <a:p>
            <a:r>
              <a:rPr lang="en-US" dirty="0"/>
              <a:t>In most cases obligation to maintain benefits ceases upon termination of FMLA leave</a:t>
            </a:r>
          </a:p>
          <a:p>
            <a:r>
              <a:rPr lang="en-US" dirty="0"/>
              <a:t>Non health benefits must also be continued during FMLA leave</a:t>
            </a:r>
          </a:p>
          <a:p>
            <a:endParaRPr lang="en-US" dirty="0"/>
          </a:p>
        </p:txBody>
      </p:sp>
    </p:spTree>
    <p:extLst>
      <p:ext uri="{BB962C8B-B14F-4D97-AF65-F5344CB8AC3E}">
        <p14:creationId xmlns:p14="http://schemas.microsoft.com/office/powerpoint/2010/main" val="1013419137"/>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Restoration of Employee after FMLA Leave</a:t>
            </a:r>
          </a:p>
        </p:txBody>
      </p:sp>
      <p:sp>
        <p:nvSpPr>
          <p:cNvPr id="3" name="Content Placeholder 2"/>
          <p:cNvSpPr>
            <a:spLocks noGrp="1"/>
          </p:cNvSpPr>
          <p:nvPr>
            <p:ph idx="1"/>
          </p:nvPr>
        </p:nvSpPr>
        <p:spPr/>
        <p:txBody>
          <a:bodyPr/>
          <a:lstStyle/>
          <a:p>
            <a:r>
              <a:rPr lang="en-US" dirty="0"/>
              <a:t>Employees shall be entitled to return to former position held when FMLA was taken; or</a:t>
            </a:r>
          </a:p>
          <a:p>
            <a:r>
              <a:rPr lang="en-US" dirty="0"/>
              <a:t>Employees must be restored to equivalent position with equivalent benefits, pay and other terms and conditions of employment</a:t>
            </a:r>
          </a:p>
          <a:p>
            <a:r>
              <a:rPr lang="en-US" dirty="0"/>
              <a:t>Employee is entitled to such reinstatement even if the employee has been replaced or his/her position has been restructured to accommodate the employee’s absence</a:t>
            </a:r>
          </a:p>
          <a:p>
            <a:endParaRPr lang="en-US" dirty="0"/>
          </a:p>
        </p:txBody>
      </p:sp>
    </p:spTree>
    <p:extLst>
      <p:ext uri="{BB962C8B-B14F-4D97-AF65-F5344CB8AC3E}">
        <p14:creationId xmlns:p14="http://schemas.microsoft.com/office/powerpoint/2010/main" val="3094516711"/>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Restoration of Employee after FMLA Leave</a:t>
            </a:r>
          </a:p>
        </p:txBody>
      </p:sp>
      <p:sp>
        <p:nvSpPr>
          <p:cNvPr id="3" name="Content Placeholder 2"/>
          <p:cNvSpPr>
            <a:spLocks noGrp="1"/>
          </p:cNvSpPr>
          <p:nvPr>
            <p:ph idx="1"/>
          </p:nvPr>
        </p:nvSpPr>
        <p:spPr/>
        <p:txBody>
          <a:bodyPr/>
          <a:lstStyle/>
          <a:p>
            <a:r>
              <a:rPr lang="en-US" dirty="0"/>
              <a:t>Restoration is not absolute however, for instance, employee can be laid off if lay off would have resulted regardless of taking of FMLA Leave</a:t>
            </a:r>
          </a:p>
          <a:p>
            <a:r>
              <a:rPr lang="en-US" dirty="0"/>
              <a:t>Poor performance or misconduct prior to leave may provide basis for denial of restoration rights provided that employment would not have continued if FMLA leave had not occurred</a:t>
            </a:r>
          </a:p>
          <a:p>
            <a:endParaRPr lang="en-US" dirty="0"/>
          </a:p>
        </p:txBody>
      </p:sp>
    </p:spTree>
    <p:extLst>
      <p:ext uri="{BB962C8B-B14F-4D97-AF65-F5344CB8AC3E}">
        <p14:creationId xmlns:p14="http://schemas.microsoft.com/office/powerpoint/2010/main" val="857266160"/>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Restoration of Employee after FMLA Leave</a:t>
            </a:r>
          </a:p>
        </p:txBody>
      </p:sp>
      <p:sp>
        <p:nvSpPr>
          <p:cNvPr id="3" name="Content Placeholder 2"/>
          <p:cNvSpPr>
            <a:spLocks noGrp="1"/>
          </p:cNvSpPr>
          <p:nvPr>
            <p:ph idx="1"/>
          </p:nvPr>
        </p:nvSpPr>
        <p:spPr/>
        <p:txBody>
          <a:bodyPr/>
          <a:lstStyle/>
          <a:p>
            <a:r>
              <a:rPr lang="en-US" dirty="0"/>
              <a:t>If employee held other job during FMLA leave, not necessarily a basis for termination upon return</a:t>
            </a:r>
          </a:p>
          <a:p>
            <a:r>
              <a:rPr lang="en-US" dirty="0"/>
              <a:t>If employee advises employer of intent not to return to work, employer may terminate employee</a:t>
            </a:r>
          </a:p>
          <a:p>
            <a:r>
              <a:rPr lang="en-US" dirty="0"/>
              <a:t>Employer may refuse reinstatement until after receipt of fitness for duty certification so long as this is uniformly applied policy</a:t>
            </a:r>
          </a:p>
          <a:p>
            <a:r>
              <a:rPr lang="en-US" dirty="0"/>
              <a:t>If Employee fraudulently obtains FMLA leave (i.e. false medical information) this may be basis for refusing reinstatement</a:t>
            </a:r>
          </a:p>
          <a:p>
            <a:endParaRPr lang="en-US" dirty="0"/>
          </a:p>
        </p:txBody>
      </p:sp>
    </p:spTree>
    <p:extLst>
      <p:ext uri="{BB962C8B-B14F-4D97-AF65-F5344CB8AC3E}">
        <p14:creationId xmlns:p14="http://schemas.microsoft.com/office/powerpoint/2010/main" val="2439338178"/>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800" dirty="0"/>
              <a:t>Restoration of Employee after FMLA Leave</a:t>
            </a:r>
            <a:br>
              <a:rPr lang="en-US" sz="2800" dirty="0"/>
            </a:br>
            <a:r>
              <a:rPr lang="en-US" sz="2800" dirty="0"/>
              <a:t>Expiration of 12 Weeks</a:t>
            </a:r>
          </a:p>
        </p:txBody>
      </p:sp>
      <p:sp>
        <p:nvSpPr>
          <p:cNvPr id="3" name="Content Placeholder 2"/>
          <p:cNvSpPr>
            <a:spLocks noGrp="1"/>
          </p:cNvSpPr>
          <p:nvPr>
            <p:ph idx="1"/>
          </p:nvPr>
        </p:nvSpPr>
        <p:spPr/>
        <p:txBody>
          <a:bodyPr/>
          <a:lstStyle/>
          <a:p>
            <a:r>
              <a:rPr lang="en-US" dirty="0"/>
              <a:t>FMLA does not require employer to restore employees who are unwilling or unable to return to work and perform the essential responsibilities of their position upon return</a:t>
            </a:r>
          </a:p>
          <a:p>
            <a:endParaRPr lang="en-US" dirty="0"/>
          </a:p>
        </p:txBody>
      </p:sp>
    </p:spTree>
    <p:extLst>
      <p:ext uri="{BB962C8B-B14F-4D97-AF65-F5344CB8AC3E}">
        <p14:creationId xmlns:p14="http://schemas.microsoft.com/office/powerpoint/2010/main" val="2825291335"/>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Interference Under the FMLA</a:t>
            </a:r>
          </a:p>
        </p:txBody>
      </p:sp>
      <p:sp>
        <p:nvSpPr>
          <p:cNvPr id="3" name="Content Placeholder 2"/>
          <p:cNvSpPr>
            <a:spLocks noGrp="1"/>
          </p:cNvSpPr>
          <p:nvPr>
            <p:ph idx="1"/>
          </p:nvPr>
        </p:nvSpPr>
        <p:spPr/>
        <p:txBody>
          <a:bodyPr/>
          <a:lstStyle/>
          <a:p>
            <a:r>
              <a:rPr lang="en-US" dirty="0"/>
              <a:t>No employer may interfere with, restrain or deny the exercise of or the attempt to exercise any right provided under the FMLA</a:t>
            </a:r>
          </a:p>
          <a:p>
            <a:r>
              <a:rPr lang="en-US" dirty="0"/>
              <a:t>The “Interference Theory”</a:t>
            </a:r>
          </a:p>
          <a:p>
            <a:r>
              <a:rPr lang="en-US" dirty="0"/>
              <a:t>Easier type of case to prove by employer, employer must only show that he/she was entitled to the benefit denied</a:t>
            </a:r>
          </a:p>
          <a:p>
            <a:endParaRPr lang="en-US" dirty="0"/>
          </a:p>
        </p:txBody>
      </p:sp>
    </p:spTree>
    <p:extLst>
      <p:ext uri="{BB962C8B-B14F-4D97-AF65-F5344CB8AC3E}">
        <p14:creationId xmlns:p14="http://schemas.microsoft.com/office/powerpoint/2010/main" val="1189601879"/>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Retaliation Under the FMLA</a:t>
            </a:r>
          </a:p>
        </p:txBody>
      </p:sp>
      <p:sp>
        <p:nvSpPr>
          <p:cNvPr id="3" name="Content Placeholder 2"/>
          <p:cNvSpPr>
            <a:spLocks noGrp="1"/>
          </p:cNvSpPr>
          <p:nvPr>
            <p:ph idx="1"/>
          </p:nvPr>
        </p:nvSpPr>
        <p:spPr/>
        <p:txBody>
          <a:bodyPr/>
          <a:lstStyle/>
          <a:p>
            <a:r>
              <a:rPr lang="en-US" dirty="0"/>
              <a:t>FMLA makes it unlawful for an employer to discharge or in any manner discriminate against any individual for opposing any practice made unlawful by the FMLA</a:t>
            </a:r>
          </a:p>
          <a:p>
            <a:r>
              <a:rPr lang="en-US" dirty="0"/>
              <a:t>An employer may not use employee’s FMLA use as a negative factor in making any employment decision</a:t>
            </a:r>
          </a:p>
          <a:p>
            <a:r>
              <a:rPr lang="en-US" dirty="0"/>
              <a:t>Uses McDonnnel Douglas test used in discrimination cases including proof of pretext by employer</a:t>
            </a:r>
          </a:p>
        </p:txBody>
      </p:sp>
    </p:spTree>
    <p:extLst>
      <p:ext uri="{BB962C8B-B14F-4D97-AF65-F5344CB8AC3E}">
        <p14:creationId xmlns:p14="http://schemas.microsoft.com/office/powerpoint/2010/main" val="1160485069"/>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Relevant Cases	</a:t>
            </a:r>
          </a:p>
        </p:txBody>
      </p:sp>
      <p:sp>
        <p:nvSpPr>
          <p:cNvPr id="3" name="Content Placeholder 2"/>
          <p:cNvSpPr>
            <a:spLocks noGrp="1"/>
          </p:cNvSpPr>
          <p:nvPr>
            <p:ph idx="1"/>
          </p:nvPr>
        </p:nvSpPr>
        <p:spPr/>
        <p:txBody>
          <a:bodyPr/>
          <a:lstStyle/>
          <a:p>
            <a:r>
              <a:rPr lang="en-US" i="1" dirty="0"/>
              <a:t>Sarah Dykstra v. Foreclosure Attorneys PLLC</a:t>
            </a:r>
            <a:r>
              <a:rPr lang="en-US" dirty="0"/>
              <a:t>, 183 F.Supp.3d 1222 (S.D. Fla. 2016)</a:t>
            </a:r>
          </a:p>
          <a:p>
            <a:r>
              <a:rPr lang="en-US" dirty="0"/>
              <a:t>Employee returning to work provided Fitness for Duty Certification indicating ready to return with “light duty”</a:t>
            </a:r>
          </a:p>
          <a:p>
            <a:r>
              <a:rPr lang="en-US" dirty="0"/>
              <a:t>Court denied Motion to Dismiss, in that an employee may ask to return to duty and still perform essential functions of job even with light duty restrictions</a:t>
            </a:r>
          </a:p>
          <a:p>
            <a:r>
              <a:rPr lang="en-US" dirty="0"/>
              <a:t>Under ADA an impairment in remission or episodic may qualify as disability if impairs major life activity when active</a:t>
            </a:r>
          </a:p>
        </p:txBody>
      </p:sp>
    </p:spTree>
    <p:extLst>
      <p:ext uri="{BB962C8B-B14F-4D97-AF65-F5344CB8AC3E}">
        <p14:creationId xmlns:p14="http://schemas.microsoft.com/office/powerpoint/2010/main" val="1196175456"/>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Relevant Cases</a:t>
            </a:r>
          </a:p>
        </p:txBody>
      </p:sp>
      <p:sp>
        <p:nvSpPr>
          <p:cNvPr id="3" name="Content Placeholder 2"/>
          <p:cNvSpPr>
            <a:spLocks noGrp="1"/>
          </p:cNvSpPr>
          <p:nvPr>
            <p:ph idx="1"/>
          </p:nvPr>
        </p:nvSpPr>
        <p:spPr/>
        <p:txBody>
          <a:bodyPr/>
          <a:lstStyle/>
          <a:p>
            <a:r>
              <a:rPr lang="en-US" i="1" dirty="0"/>
              <a:t>Maryline Avila v. Escambia County Clerk</a:t>
            </a:r>
            <a:r>
              <a:rPr lang="en-US" dirty="0"/>
              <a:t>, 212 F.Supp.3d 1182 (N.D. Fla. 2016)</a:t>
            </a:r>
          </a:p>
          <a:p>
            <a:r>
              <a:rPr lang="en-US" dirty="0"/>
              <a:t>Dismissal of FMLA Retaliation and Interference Claims</a:t>
            </a:r>
          </a:p>
          <a:p>
            <a:r>
              <a:rPr lang="en-US" dirty="0"/>
              <a:t>Not sufficient notice to Employer of need for FMLA leave</a:t>
            </a:r>
          </a:p>
          <a:p>
            <a:r>
              <a:rPr lang="en-US" dirty="0"/>
              <a:t>Employers responsibility only starts if Employee lets them know, no burden for employer to look into every circumstances of employee sickness</a:t>
            </a:r>
          </a:p>
          <a:p>
            <a:endParaRPr lang="en-US" dirty="0"/>
          </a:p>
        </p:txBody>
      </p:sp>
    </p:spTree>
    <p:extLst>
      <p:ext uri="{BB962C8B-B14F-4D97-AF65-F5344CB8AC3E}">
        <p14:creationId xmlns:p14="http://schemas.microsoft.com/office/powerpoint/2010/main" val="426148656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Family Medical Leave Act</a:t>
            </a:r>
          </a:p>
        </p:txBody>
      </p:sp>
      <p:sp>
        <p:nvSpPr>
          <p:cNvPr id="3" name="Content Placeholder 2"/>
          <p:cNvSpPr>
            <a:spLocks noGrp="1"/>
          </p:cNvSpPr>
          <p:nvPr>
            <p:ph idx="1"/>
          </p:nvPr>
        </p:nvSpPr>
        <p:spPr/>
        <p:txBody>
          <a:bodyPr/>
          <a:lstStyle/>
          <a:p>
            <a:r>
              <a:rPr lang="en-US" dirty="0"/>
              <a:t>DOL prescribes regulations on how FMLA should be interpreted</a:t>
            </a:r>
          </a:p>
          <a:p>
            <a:r>
              <a:rPr lang="en-US" dirty="0"/>
              <a:t>DOL can handle investigations as with the FLSA</a:t>
            </a:r>
          </a:p>
          <a:p>
            <a:r>
              <a:rPr lang="en-US" dirty="0"/>
              <a:t>Employers are required to keep and maintain its records pertaining to compliance with the FMLA</a:t>
            </a:r>
          </a:p>
          <a:p>
            <a:r>
              <a:rPr lang="en-US" dirty="0"/>
              <a:t>Employers are required to post in a conspicuous location a notice for employees explaining the provisions of the FMLA and how to file administrative complaints alleging FMLA violations</a:t>
            </a:r>
          </a:p>
          <a:p>
            <a:endParaRPr lang="en-US" dirty="0"/>
          </a:p>
        </p:txBody>
      </p:sp>
    </p:spTree>
    <p:extLst>
      <p:ext uri="{BB962C8B-B14F-4D97-AF65-F5344CB8AC3E}">
        <p14:creationId xmlns:p14="http://schemas.microsoft.com/office/powerpoint/2010/main" val="405788338"/>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Americans with Disabilities Act</a:t>
            </a:r>
          </a:p>
        </p:txBody>
      </p:sp>
      <p:sp>
        <p:nvSpPr>
          <p:cNvPr id="3" name="Content Placeholder 2"/>
          <p:cNvSpPr>
            <a:spLocks noGrp="1"/>
          </p:cNvSpPr>
          <p:nvPr>
            <p:ph idx="1"/>
          </p:nvPr>
        </p:nvSpPr>
        <p:spPr/>
        <p:txBody>
          <a:bodyPr/>
          <a:lstStyle/>
          <a:p>
            <a:r>
              <a:rPr lang="en-US" dirty="0"/>
              <a:t>Title I pertains to employers and job seekers</a:t>
            </a:r>
          </a:p>
          <a:p>
            <a:r>
              <a:rPr lang="en-US" dirty="0"/>
              <a:t>Applies to those with physical or mental disability that substantially limits one or more life activities </a:t>
            </a:r>
          </a:p>
          <a:p>
            <a:r>
              <a:rPr lang="en-US" dirty="0"/>
              <a:t>Has a record of such an impairment or</a:t>
            </a:r>
          </a:p>
          <a:p>
            <a:r>
              <a:rPr lang="en-US" dirty="0"/>
              <a:t>Is regarded as having such an impairment</a:t>
            </a:r>
          </a:p>
          <a:p>
            <a:r>
              <a:rPr lang="en-US" dirty="0"/>
              <a:t>Also can cover associational disability (i.e. discrimination based upon taking care of family member)</a:t>
            </a:r>
          </a:p>
        </p:txBody>
      </p:sp>
    </p:spTree>
    <p:extLst>
      <p:ext uri="{BB962C8B-B14F-4D97-AF65-F5344CB8AC3E}">
        <p14:creationId xmlns:p14="http://schemas.microsoft.com/office/powerpoint/2010/main" val="99968241"/>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Americans with Disabilities Act</a:t>
            </a:r>
          </a:p>
        </p:txBody>
      </p:sp>
      <p:sp>
        <p:nvSpPr>
          <p:cNvPr id="3" name="Content Placeholder 2"/>
          <p:cNvSpPr>
            <a:spLocks noGrp="1"/>
          </p:cNvSpPr>
          <p:nvPr>
            <p:ph idx="1"/>
          </p:nvPr>
        </p:nvSpPr>
        <p:spPr/>
        <p:txBody>
          <a:bodyPr/>
          <a:lstStyle/>
          <a:p>
            <a:r>
              <a:rPr lang="en-US" dirty="0"/>
              <a:t>A qualified individual under the ADA is one who can perform the essential functions of the job with or without reasonable accommodation</a:t>
            </a:r>
          </a:p>
          <a:p>
            <a:r>
              <a:rPr lang="en-US" dirty="0"/>
              <a:t>Reasonable accommodations may include:</a:t>
            </a:r>
          </a:p>
          <a:p>
            <a:r>
              <a:rPr lang="en-US" dirty="0"/>
              <a:t>Making facilities more usable by employee</a:t>
            </a:r>
          </a:p>
          <a:p>
            <a:r>
              <a:rPr lang="en-US" dirty="0"/>
              <a:t>Modifying equipment or devices</a:t>
            </a:r>
          </a:p>
          <a:p>
            <a:r>
              <a:rPr lang="en-US" dirty="0"/>
              <a:t>Modifying works schedules or transfer to another position</a:t>
            </a:r>
          </a:p>
        </p:txBody>
      </p:sp>
    </p:spTree>
    <p:extLst>
      <p:ext uri="{BB962C8B-B14F-4D97-AF65-F5344CB8AC3E}">
        <p14:creationId xmlns:p14="http://schemas.microsoft.com/office/powerpoint/2010/main" val="2127113784"/>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Americans with Disabilities Act</a:t>
            </a:r>
          </a:p>
        </p:txBody>
      </p:sp>
      <p:sp>
        <p:nvSpPr>
          <p:cNvPr id="3" name="Content Placeholder 2"/>
          <p:cNvSpPr>
            <a:spLocks noGrp="1"/>
          </p:cNvSpPr>
          <p:nvPr>
            <p:ph idx="1"/>
          </p:nvPr>
        </p:nvSpPr>
        <p:spPr/>
        <p:txBody>
          <a:bodyPr/>
          <a:lstStyle/>
          <a:p>
            <a:r>
              <a:rPr lang="en-US" dirty="0"/>
              <a:t>Employer required to make reasonable accommodation  so long as it does not cause an “undue hardship”</a:t>
            </a:r>
          </a:p>
          <a:p>
            <a:r>
              <a:rPr lang="en-US" dirty="0"/>
              <a:t>Employer and employee must engage in interactive process to find reasonable accommodation</a:t>
            </a:r>
          </a:p>
          <a:p>
            <a:r>
              <a:rPr lang="en-US" dirty="0"/>
              <a:t>ADA also applies to job applicants and to maintaining medical information confidential by employer</a:t>
            </a:r>
          </a:p>
          <a:p>
            <a:r>
              <a:rPr lang="en-US" dirty="0"/>
              <a:t>Also prohibits retaliation</a:t>
            </a:r>
          </a:p>
          <a:p>
            <a:r>
              <a:rPr lang="en-US" dirty="0"/>
              <a:t>Can bring claims for disparate treatment also</a:t>
            </a:r>
          </a:p>
        </p:txBody>
      </p:sp>
    </p:spTree>
    <p:extLst>
      <p:ext uri="{BB962C8B-B14F-4D97-AF65-F5344CB8AC3E}">
        <p14:creationId xmlns:p14="http://schemas.microsoft.com/office/powerpoint/2010/main" val="2922945751"/>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Florida Civil Rights Act</a:t>
            </a:r>
          </a:p>
        </p:txBody>
      </p:sp>
      <p:sp>
        <p:nvSpPr>
          <p:cNvPr id="3" name="Content Placeholder 2"/>
          <p:cNvSpPr>
            <a:spLocks noGrp="1"/>
          </p:cNvSpPr>
          <p:nvPr>
            <p:ph idx="1"/>
          </p:nvPr>
        </p:nvSpPr>
        <p:spPr/>
        <p:txBody>
          <a:bodyPr/>
          <a:lstStyle/>
          <a:p>
            <a:r>
              <a:rPr lang="en-US" dirty="0"/>
              <a:t>Florida statute that provides same protection against discrimination as under Federal Title VII and ADA statutes</a:t>
            </a:r>
          </a:p>
          <a:p>
            <a:r>
              <a:rPr lang="en-US" dirty="0"/>
              <a:t>Fla Statutes 760.01-760.11</a:t>
            </a:r>
          </a:p>
          <a:p>
            <a:r>
              <a:rPr lang="en-US" dirty="0"/>
              <a:t>Can file Charge with EEOC or with Florida Commission on Human Rights (FCHR)</a:t>
            </a:r>
          </a:p>
          <a:p>
            <a:r>
              <a:rPr lang="en-US" dirty="0"/>
              <a:t>uses state and federal laws for interpretation</a:t>
            </a:r>
          </a:p>
        </p:txBody>
      </p:sp>
    </p:spTree>
    <p:extLst>
      <p:ext uri="{BB962C8B-B14F-4D97-AF65-F5344CB8AC3E}">
        <p14:creationId xmlns:p14="http://schemas.microsoft.com/office/powerpoint/2010/main" val="2540732428"/>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County Anti-Discrimination Ordinances</a:t>
            </a:r>
          </a:p>
        </p:txBody>
      </p:sp>
      <p:sp>
        <p:nvSpPr>
          <p:cNvPr id="3" name="Content Placeholder 2"/>
          <p:cNvSpPr>
            <a:spLocks noGrp="1"/>
          </p:cNvSpPr>
          <p:nvPr>
            <p:ph idx="1"/>
          </p:nvPr>
        </p:nvSpPr>
        <p:spPr/>
        <p:txBody>
          <a:bodyPr/>
          <a:lstStyle/>
          <a:p>
            <a:r>
              <a:rPr lang="en-US" dirty="0"/>
              <a:t>Dade, Broward and Palm Beach have county discrimination ordinances that prohibit discrimination based upon disability</a:t>
            </a:r>
          </a:p>
          <a:p>
            <a:r>
              <a:rPr lang="en-US" dirty="0"/>
              <a:t>Dade and Broward apply to employers with at least 5 employees where Palm Beach, FCRA and ADA apply to 15 or more employees</a:t>
            </a:r>
          </a:p>
          <a:p>
            <a:endParaRPr lang="en-US" dirty="0"/>
          </a:p>
        </p:txBody>
      </p:sp>
    </p:spTree>
    <p:extLst>
      <p:ext uri="{BB962C8B-B14F-4D97-AF65-F5344CB8AC3E}">
        <p14:creationId xmlns:p14="http://schemas.microsoft.com/office/powerpoint/2010/main" val="812415368"/>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Relevant Cases	</a:t>
            </a:r>
          </a:p>
        </p:txBody>
      </p:sp>
      <p:sp>
        <p:nvSpPr>
          <p:cNvPr id="3" name="Content Placeholder 2"/>
          <p:cNvSpPr>
            <a:spLocks noGrp="1"/>
          </p:cNvSpPr>
          <p:nvPr>
            <p:ph idx="1"/>
          </p:nvPr>
        </p:nvSpPr>
        <p:spPr/>
        <p:txBody>
          <a:bodyPr/>
          <a:lstStyle/>
          <a:p>
            <a:r>
              <a:rPr lang="en-US" i="1" dirty="0"/>
              <a:t>Christopher New v. City of Ormond Beach</a:t>
            </a:r>
            <a:r>
              <a:rPr lang="en-US" dirty="0"/>
              <a:t>, Case No: 6:17-cv-66-Orl-31TBS (M.D. Fla. 4/5/17)</a:t>
            </a:r>
          </a:p>
          <a:p>
            <a:r>
              <a:rPr lang="en-US" dirty="0"/>
              <a:t>Morbid obesity can be a disability under the ADA and Florida Civil Rights Act but obesity not covered under all circumstances</a:t>
            </a:r>
          </a:p>
          <a:p>
            <a:endParaRPr lang="en-US" dirty="0"/>
          </a:p>
        </p:txBody>
      </p:sp>
    </p:spTree>
    <p:extLst>
      <p:ext uri="{BB962C8B-B14F-4D97-AF65-F5344CB8AC3E}">
        <p14:creationId xmlns:p14="http://schemas.microsoft.com/office/powerpoint/2010/main" val="3706988006"/>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800" dirty="0"/>
              <a:t>Relevant Cases</a:t>
            </a:r>
          </a:p>
        </p:txBody>
      </p:sp>
      <p:sp>
        <p:nvSpPr>
          <p:cNvPr id="3" name="Content Placeholder 2"/>
          <p:cNvSpPr>
            <a:spLocks noGrp="1"/>
          </p:cNvSpPr>
          <p:nvPr>
            <p:ph idx="1"/>
          </p:nvPr>
        </p:nvSpPr>
        <p:spPr/>
        <p:txBody>
          <a:bodyPr>
            <a:normAutofit lnSpcReduction="10000"/>
          </a:bodyPr>
          <a:lstStyle/>
          <a:p>
            <a:r>
              <a:rPr lang="en-US" sz="2400" i="1" dirty="0"/>
              <a:t>Lisa Caporicci v. Chipotle Mexican Grill, Inc</a:t>
            </a:r>
            <a:r>
              <a:rPr lang="en-US" sz="2400" dirty="0"/>
              <a:t>., 189 F.Supp.3d 1314 (M.D. Fla. 2016)</a:t>
            </a:r>
          </a:p>
          <a:p>
            <a:r>
              <a:rPr lang="en-US" sz="2400" dirty="0"/>
              <a:t>Involved FMLA and ADA claims</a:t>
            </a:r>
          </a:p>
          <a:p>
            <a:r>
              <a:rPr lang="en-US" dirty="0"/>
              <a:t>Related to termination of employee on new bi-polar medication </a:t>
            </a:r>
          </a:p>
          <a:p>
            <a:r>
              <a:rPr lang="en-US" dirty="0"/>
              <a:t>Had not been their long enough yet for FMLA coverage (only 10 months)</a:t>
            </a:r>
          </a:p>
          <a:p>
            <a:r>
              <a:rPr lang="en-US" dirty="0"/>
              <a:t>Court leaves open possible application of equitable estoppel where employer represents existence of FMLA for employee even if there is none</a:t>
            </a:r>
          </a:p>
        </p:txBody>
      </p:sp>
    </p:spTree>
    <p:extLst>
      <p:ext uri="{BB962C8B-B14F-4D97-AF65-F5344CB8AC3E}">
        <p14:creationId xmlns:p14="http://schemas.microsoft.com/office/powerpoint/2010/main" val="721137292"/>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Relevant Cases</a:t>
            </a:r>
          </a:p>
        </p:txBody>
      </p:sp>
      <p:sp>
        <p:nvSpPr>
          <p:cNvPr id="3" name="Content Placeholder 2"/>
          <p:cNvSpPr>
            <a:spLocks noGrp="1"/>
          </p:cNvSpPr>
          <p:nvPr>
            <p:ph idx="1"/>
          </p:nvPr>
        </p:nvSpPr>
        <p:spPr/>
        <p:txBody>
          <a:bodyPr/>
          <a:lstStyle/>
          <a:p>
            <a:r>
              <a:rPr lang="en-US" sz="2000" i="1" dirty="0"/>
              <a:t>Lisa Caporicci v. Chipotle Mexican Grill, Inc</a:t>
            </a:r>
            <a:r>
              <a:rPr lang="en-US" sz="2000" dirty="0"/>
              <a:t>., 189 F.Supp.3d 1314 (M.D. Fla. 2016)</a:t>
            </a:r>
          </a:p>
          <a:p>
            <a:r>
              <a:rPr lang="en-US" dirty="0"/>
              <a:t>Employer claimed fired for violation of alcohol and drug policy</a:t>
            </a:r>
          </a:p>
          <a:p>
            <a:r>
              <a:rPr lang="en-US" dirty="0"/>
              <a:t>Court cites to split in Courts over whether Employer may terminate employee over conduct caused by disability</a:t>
            </a:r>
          </a:p>
          <a:p>
            <a:r>
              <a:rPr lang="en-US" dirty="0"/>
              <a:t>Looks also to EEOC Guidance on this issue</a:t>
            </a:r>
          </a:p>
        </p:txBody>
      </p:sp>
    </p:spTree>
    <p:extLst>
      <p:ext uri="{BB962C8B-B14F-4D97-AF65-F5344CB8AC3E}">
        <p14:creationId xmlns:p14="http://schemas.microsoft.com/office/powerpoint/2010/main" val="2831825069"/>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Relevant Cases	</a:t>
            </a:r>
          </a:p>
        </p:txBody>
      </p:sp>
      <p:sp>
        <p:nvSpPr>
          <p:cNvPr id="3" name="Content Placeholder 2"/>
          <p:cNvSpPr>
            <a:spLocks noGrp="1"/>
          </p:cNvSpPr>
          <p:nvPr>
            <p:ph idx="1"/>
          </p:nvPr>
        </p:nvSpPr>
        <p:spPr/>
        <p:txBody>
          <a:bodyPr/>
          <a:lstStyle/>
          <a:p>
            <a:r>
              <a:rPr lang="en-US" i="1" dirty="0"/>
              <a:t>Philip Pecora v. ADP, LLC</a:t>
            </a:r>
            <a:r>
              <a:rPr lang="en-US" dirty="0"/>
              <a:t>, 232 F.Supp.3d 1213 (M.D. Fla. 2017)</a:t>
            </a:r>
          </a:p>
          <a:p>
            <a:r>
              <a:rPr lang="en-US" dirty="0"/>
              <a:t>Summary Judgment ruling on claims under ADA, Florida Civil Rights Act, FMLA Retaliation and FMLA Interference</a:t>
            </a:r>
          </a:p>
          <a:p>
            <a:r>
              <a:rPr lang="en-US" dirty="0"/>
              <a:t>Ruled against employee under ADA, FCRA and FMLA Retaliation given that employee only mentioned generally about anxiety and no detail that would have given supervisor indication that he suffered from disability that could have prompted the firing.</a:t>
            </a:r>
          </a:p>
        </p:txBody>
      </p:sp>
    </p:spTree>
    <p:extLst>
      <p:ext uri="{BB962C8B-B14F-4D97-AF65-F5344CB8AC3E}">
        <p14:creationId xmlns:p14="http://schemas.microsoft.com/office/powerpoint/2010/main" val="3110467262"/>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Relevant Cases	</a:t>
            </a:r>
          </a:p>
        </p:txBody>
      </p:sp>
      <p:sp>
        <p:nvSpPr>
          <p:cNvPr id="3" name="Content Placeholder 2"/>
          <p:cNvSpPr>
            <a:spLocks noGrp="1"/>
          </p:cNvSpPr>
          <p:nvPr>
            <p:ph idx="1"/>
          </p:nvPr>
        </p:nvSpPr>
        <p:spPr/>
        <p:txBody>
          <a:bodyPr>
            <a:normAutofit fontScale="92500" lnSpcReduction="10000"/>
          </a:bodyPr>
          <a:lstStyle/>
          <a:p>
            <a:r>
              <a:rPr lang="en-US" i="1" dirty="0"/>
              <a:t>Philip Pecora v. ADP, LLC</a:t>
            </a:r>
            <a:r>
              <a:rPr lang="en-US" dirty="0"/>
              <a:t>, 232 F.Supp.3d 1213 (M.D. Fla. 2017)</a:t>
            </a:r>
          </a:p>
          <a:p>
            <a:r>
              <a:rPr lang="en-US" dirty="0"/>
              <a:t>Also brought FMLA Interference for failing to restore to prior position</a:t>
            </a:r>
          </a:p>
          <a:p>
            <a:r>
              <a:rPr lang="en-US" dirty="0"/>
              <a:t>Much more difficult to get summary judgment on interference claim since employer motive is not relevant</a:t>
            </a:r>
          </a:p>
          <a:p>
            <a:r>
              <a:rPr lang="en-US" dirty="0"/>
              <a:t>PIP issued prior to termination, provided requirements that could not be met while on FMLA</a:t>
            </a:r>
          </a:p>
          <a:p>
            <a:r>
              <a:rPr lang="en-US" dirty="0"/>
              <a:t>Employer needed to take FMLA absence into account when setting performance standards under the PIP</a:t>
            </a:r>
          </a:p>
          <a:p>
            <a:r>
              <a:rPr lang="en-US" dirty="0"/>
              <a:t>SJ denied on that issue</a:t>
            </a:r>
          </a:p>
          <a:p>
            <a:endParaRPr lang="en-US" dirty="0"/>
          </a:p>
        </p:txBody>
      </p:sp>
    </p:spTree>
    <p:extLst>
      <p:ext uri="{BB962C8B-B14F-4D97-AF65-F5344CB8AC3E}">
        <p14:creationId xmlns:p14="http://schemas.microsoft.com/office/powerpoint/2010/main" val="102942919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Who is Employer Under FMLA</a:t>
            </a:r>
          </a:p>
        </p:txBody>
      </p:sp>
      <p:sp>
        <p:nvSpPr>
          <p:cNvPr id="3" name="Content Placeholder 2"/>
          <p:cNvSpPr>
            <a:spLocks noGrp="1"/>
          </p:cNvSpPr>
          <p:nvPr>
            <p:ph idx="1"/>
          </p:nvPr>
        </p:nvSpPr>
        <p:spPr/>
        <p:txBody>
          <a:bodyPr/>
          <a:lstStyle/>
          <a:p>
            <a:r>
              <a:rPr lang="en-US" dirty="0"/>
              <a:t>Employer must be engaged in commerce in any industry or activity affecting commerce; and</a:t>
            </a:r>
          </a:p>
          <a:p>
            <a:r>
              <a:rPr lang="en-US" dirty="0"/>
              <a:t>Employer must employ 50 or more employees for each working day during 20 or more calendar workweeks in the current or preceding calendar year</a:t>
            </a:r>
          </a:p>
          <a:p>
            <a:r>
              <a:rPr lang="en-US" dirty="0"/>
              <a:t>50 or more employees is based upon employers payroll and includes FT, PT employees and those who are employed but on some type of leave</a:t>
            </a:r>
          </a:p>
          <a:p>
            <a:r>
              <a:rPr lang="en-US" dirty="0"/>
              <a:t>“Bona Fide” Independent contractors are not included in the calculation</a:t>
            </a:r>
          </a:p>
          <a:p>
            <a:endParaRPr lang="en-US" dirty="0"/>
          </a:p>
        </p:txBody>
      </p:sp>
    </p:spTree>
    <p:extLst>
      <p:ext uri="{BB962C8B-B14F-4D97-AF65-F5344CB8AC3E}">
        <p14:creationId xmlns:p14="http://schemas.microsoft.com/office/powerpoint/2010/main" val="3014395009"/>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Interconnection of FMLA and ADA</a:t>
            </a:r>
          </a:p>
        </p:txBody>
      </p:sp>
      <p:sp>
        <p:nvSpPr>
          <p:cNvPr id="3" name="Content Placeholder 2"/>
          <p:cNvSpPr>
            <a:spLocks noGrp="1"/>
          </p:cNvSpPr>
          <p:nvPr>
            <p:ph idx="1"/>
          </p:nvPr>
        </p:nvSpPr>
        <p:spPr/>
        <p:txBody>
          <a:bodyPr/>
          <a:lstStyle/>
          <a:p>
            <a:r>
              <a:rPr lang="en-US" dirty="0"/>
              <a:t>EEOC Guidance provides that extension of FMLA for a period of time may be a reasonable accommodation under the ADA</a:t>
            </a:r>
          </a:p>
          <a:p>
            <a:r>
              <a:rPr lang="en-US" dirty="0"/>
              <a:t>See EEOC Guidance on Employer-Provided Leave and the Americans with Disabilities Act</a:t>
            </a:r>
          </a:p>
          <a:p>
            <a:r>
              <a:rPr lang="en-US" dirty="0">
                <a:hlinkClick r:id="rId2"/>
              </a:rPr>
              <a:t>https://www.eeoc.gov/eeoc/publications/ada-leave.cfm</a:t>
            </a:r>
            <a:endParaRPr lang="en-US" dirty="0"/>
          </a:p>
          <a:p>
            <a:endParaRPr lang="en-US" dirty="0"/>
          </a:p>
        </p:txBody>
      </p:sp>
    </p:spTree>
    <p:extLst>
      <p:ext uri="{BB962C8B-B14F-4D97-AF65-F5344CB8AC3E}">
        <p14:creationId xmlns:p14="http://schemas.microsoft.com/office/powerpoint/2010/main" val="3859308676"/>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Interconnection of FMLA and ADA</a:t>
            </a:r>
          </a:p>
        </p:txBody>
      </p:sp>
      <p:sp>
        <p:nvSpPr>
          <p:cNvPr id="3" name="Content Placeholder 2"/>
          <p:cNvSpPr>
            <a:spLocks noGrp="1"/>
          </p:cNvSpPr>
          <p:nvPr>
            <p:ph idx="1"/>
          </p:nvPr>
        </p:nvSpPr>
        <p:spPr/>
        <p:txBody>
          <a:bodyPr/>
          <a:lstStyle/>
          <a:p>
            <a:r>
              <a:rPr lang="en-US" dirty="0"/>
              <a:t>Things to keep in Mind</a:t>
            </a:r>
          </a:p>
          <a:p>
            <a:r>
              <a:rPr lang="en-US" dirty="0"/>
              <a:t>ADA intended to ensure that qualified individuals are provided equal opportunity to work</a:t>
            </a:r>
          </a:p>
          <a:p>
            <a:r>
              <a:rPr lang="en-US" dirty="0"/>
              <a:t>FMLA purpose, to provide reasonable leave for eligible employees</a:t>
            </a:r>
          </a:p>
          <a:p>
            <a:r>
              <a:rPr lang="en-US" dirty="0"/>
              <a:t>“serious health condition” standard used in FMLA not used under ADA</a:t>
            </a:r>
          </a:p>
        </p:txBody>
      </p:sp>
    </p:spTree>
    <p:extLst>
      <p:ext uri="{BB962C8B-B14F-4D97-AF65-F5344CB8AC3E}">
        <p14:creationId xmlns:p14="http://schemas.microsoft.com/office/powerpoint/2010/main" val="2694612538"/>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Interconnection of FMLA and ADA</a:t>
            </a:r>
          </a:p>
        </p:txBody>
      </p:sp>
      <p:sp>
        <p:nvSpPr>
          <p:cNvPr id="3" name="Content Placeholder 2"/>
          <p:cNvSpPr>
            <a:spLocks noGrp="1"/>
          </p:cNvSpPr>
          <p:nvPr>
            <p:ph idx="1"/>
          </p:nvPr>
        </p:nvSpPr>
        <p:spPr/>
        <p:txBody>
          <a:bodyPr/>
          <a:lstStyle/>
          <a:p>
            <a:r>
              <a:rPr lang="en-US" dirty="0"/>
              <a:t>Balance need for employees to provide medical information to obtain leave under FMLA while being careful not to violate ADA provisions that don’t allow inquiry into medical conditions unless job related and consistent with medical necessity</a:t>
            </a:r>
          </a:p>
          <a:p>
            <a:r>
              <a:rPr lang="en-US" dirty="0"/>
              <a:t>Balance ability to contact medical provider for clarification of FMLA issues, but not being allowed to contact for ADA issues</a:t>
            </a:r>
          </a:p>
          <a:p>
            <a:r>
              <a:rPr lang="en-US" dirty="0"/>
              <a:t>What circumstances under FMLA and ADA may seek fitness for duty exams (not for intermittent FMLA)</a:t>
            </a:r>
          </a:p>
        </p:txBody>
      </p:sp>
    </p:spTree>
    <p:extLst>
      <p:ext uri="{BB962C8B-B14F-4D97-AF65-F5344CB8AC3E}">
        <p14:creationId xmlns:p14="http://schemas.microsoft.com/office/powerpoint/2010/main" val="1042587797"/>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Interconnection of FMLA and ADA</a:t>
            </a:r>
          </a:p>
        </p:txBody>
      </p:sp>
      <p:sp>
        <p:nvSpPr>
          <p:cNvPr id="3" name="Content Placeholder 2"/>
          <p:cNvSpPr>
            <a:spLocks noGrp="1"/>
          </p:cNvSpPr>
          <p:nvPr>
            <p:ph idx="1"/>
          </p:nvPr>
        </p:nvSpPr>
        <p:spPr/>
        <p:txBody>
          <a:bodyPr/>
          <a:lstStyle/>
          <a:p>
            <a:r>
              <a:rPr lang="en-US" dirty="0"/>
              <a:t>Circumstances where can offer light duty or modified job duties under ADA.  Some say can’t modify under FMLA, but for ADA should be part of interactive process.</a:t>
            </a:r>
          </a:p>
        </p:txBody>
      </p:sp>
    </p:spTree>
    <p:extLst>
      <p:ext uri="{BB962C8B-B14F-4D97-AF65-F5344CB8AC3E}">
        <p14:creationId xmlns:p14="http://schemas.microsoft.com/office/powerpoint/2010/main" val="2242170122"/>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Laws Governing Military Leave</a:t>
            </a:r>
          </a:p>
        </p:txBody>
      </p:sp>
      <p:sp>
        <p:nvSpPr>
          <p:cNvPr id="3" name="Content Placeholder 2"/>
          <p:cNvSpPr>
            <a:spLocks noGrp="1"/>
          </p:cNvSpPr>
          <p:nvPr>
            <p:ph idx="1"/>
          </p:nvPr>
        </p:nvSpPr>
        <p:spPr/>
        <p:txBody>
          <a:bodyPr/>
          <a:lstStyle/>
          <a:p>
            <a:r>
              <a:rPr lang="en-US" dirty="0"/>
              <a:t>Uniformed Services Employment and Reemployment Rights Act of 1994 (USERA 38 U.S.C. 4301-4335)</a:t>
            </a:r>
          </a:p>
          <a:p>
            <a:r>
              <a:rPr lang="en-US" dirty="0"/>
              <a:t>Prohibits employers from discriminating against individuals who are members of armed forces</a:t>
            </a:r>
          </a:p>
          <a:p>
            <a:r>
              <a:rPr lang="en-US" dirty="0"/>
              <a:t>Employer may also refuse not to hire an employee because he/she is a reservist or terminate an employee because he/she is called to active duty or enlists in military</a:t>
            </a:r>
          </a:p>
        </p:txBody>
      </p:sp>
    </p:spTree>
    <p:extLst>
      <p:ext uri="{BB962C8B-B14F-4D97-AF65-F5344CB8AC3E}">
        <p14:creationId xmlns:p14="http://schemas.microsoft.com/office/powerpoint/2010/main" val="1106142468"/>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Laws Governing Military Leave</a:t>
            </a:r>
          </a:p>
        </p:txBody>
      </p:sp>
      <p:sp>
        <p:nvSpPr>
          <p:cNvPr id="3" name="Content Placeholder 2"/>
          <p:cNvSpPr>
            <a:spLocks noGrp="1"/>
          </p:cNvSpPr>
          <p:nvPr>
            <p:ph idx="1"/>
          </p:nvPr>
        </p:nvSpPr>
        <p:spPr/>
        <p:txBody>
          <a:bodyPr/>
          <a:lstStyle/>
          <a:p>
            <a:r>
              <a:rPr lang="en-US" dirty="0"/>
              <a:t>To qualify for USERRA employees must be absent from work because of “service in the uniformed services.”  Includes active duty, training, inactive duty training, National Guard duty, etc.</a:t>
            </a:r>
          </a:p>
          <a:p>
            <a:r>
              <a:rPr lang="en-US" dirty="0"/>
              <a:t>Includes all branches of military including National Guard duty</a:t>
            </a:r>
          </a:p>
        </p:txBody>
      </p:sp>
    </p:spTree>
    <p:extLst>
      <p:ext uri="{BB962C8B-B14F-4D97-AF65-F5344CB8AC3E}">
        <p14:creationId xmlns:p14="http://schemas.microsoft.com/office/powerpoint/2010/main" val="4214010846"/>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Laws Governing Military Leave</a:t>
            </a:r>
          </a:p>
        </p:txBody>
      </p:sp>
      <p:sp>
        <p:nvSpPr>
          <p:cNvPr id="3" name="Content Placeholder 2"/>
          <p:cNvSpPr>
            <a:spLocks noGrp="1"/>
          </p:cNvSpPr>
          <p:nvPr>
            <p:ph idx="1"/>
          </p:nvPr>
        </p:nvSpPr>
        <p:spPr/>
        <p:txBody>
          <a:bodyPr/>
          <a:lstStyle/>
          <a:p>
            <a:r>
              <a:rPr lang="en-US" dirty="0"/>
              <a:t>Employee under USERRA must give notice to employer unless prohibited from doing so.  Written notice may consist of military orders, training notices or induction information</a:t>
            </a:r>
          </a:p>
          <a:p>
            <a:r>
              <a:rPr lang="en-US" dirty="0"/>
              <a:t>Employers not required to compensate employees for absences due to military service although some employer have or broad policies</a:t>
            </a:r>
          </a:p>
          <a:p>
            <a:r>
              <a:rPr lang="en-US" dirty="0"/>
              <a:t>Benefits provided must be same as those provided to employees on other types of unpaid leave</a:t>
            </a:r>
          </a:p>
        </p:txBody>
      </p:sp>
    </p:spTree>
    <p:extLst>
      <p:ext uri="{BB962C8B-B14F-4D97-AF65-F5344CB8AC3E}">
        <p14:creationId xmlns:p14="http://schemas.microsoft.com/office/powerpoint/2010/main" val="1514041465"/>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Laws Governing Military Leave</a:t>
            </a:r>
          </a:p>
        </p:txBody>
      </p:sp>
      <p:sp>
        <p:nvSpPr>
          <p:cNvPr id="3" name="Content Placeholder 2"/>
          <p:cNvSpPr>
            <a:spLocks noGrp="1"/>
          </p:cNvSpPr>
          <p:nvPr>
            <p:ph idx="1"/>
          </p:nvPr>
        </p:nvSpPr>
        <p:spPr/>
        <p:txBody>
          <a:bodyPr/>
          <a:lstStyle/>
          <a:p>
            <a:r>
              <a:rPr lang="en-US" dirty="0"/>
              <a:t>USERRA provides employees with right to reinstatement after military service is completed.</a:t>
            </a:r>
          </a:p>
          <a:p>
            <a:r>
              <a:rPr lang="en-US" dirty="0"/>
              <a:t>Employee must however give notice to Employer of ability to return to work.</a:t>
            </a:r>
          </a:p>
          <a:p>
            <a:r>
              <a:rPr lang="en-US" dirty="0"/>
              <a:t>Employees returning from military service entitled to seniority and other rights had they not gone on leave</a:t>
            </a:r>
          </a:p>
          <a:p>
            <a:r>
              <a:rPr lang="en-US" dirty="0"/>
              <a:t>Employers must provide COBRA like health plan coverage for employees on military leave</a:t>
            </a:r>
          </a:p>
        </p:txBody>
      </p:sp>
    </p:spTree>
    <p:extLst>
      <p:ext uri="{BB962C8B-B14F-4D97-AF65-F5344CB8AC3E}">
        <p14:creationId xmlns:p14="http://schemas.microsoft.com/office/powerpoint/2010/main" val="1325056121"/>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Laws Governing Military Leave</a:t>
            </a:r>
          </a:p>
        </p:txBody>
      </p:sp>
      <p:sp>
        <p:nvSpPr>
          <p:cNvPr id="3" name="Content Placeholder 2"/>
          <p:cNvSpPr>
            <a:spLocks noGrp="1"/>
          </p:cNvSpPr>
          <p:nvPr>
            <p:ph idx="1"/>
          </p:nvPr>
        </p:nvSpPr>
        <p:spPr/>
        <p:txBody>
          <a:bodyPr/>
          <a:lstStyle/>
          <a:p>
            <a:r>
              <a:rPr lang="en-US" dirty="0"/>
              <a:t>Florida Statutes 115.07</a:t>
            </a:r>
          </a:p>
          <a:p>
            <a:r>
              <a:rPr lang="en-US" dirty="0"/>
              <a:t>Public employees who are in military or National Guard are entitled to leave of absence without loss of vacation, leave, pay, time or efficiency rating</a:t>
            </a:r>
          </a:p>
          <a:p>
            <a:r>
              <a:rPr lang="en-US" dirty="0"/>
              <a:t>Leaves under this law may not exceed 240 working hours</a:t>
            </a:r>
          </a:p>
          <a:p>
            <a:r>
              <a:rPr lang="en-US" dirty="0"/>
              <a:t>Employer must find or provide substitute employees during leave</a:t>
            </a:r>
          </a:p>
        </p:txBody>
      </p:sp>
    </p:spTree>
    <p:extLst>
      <p:ext uri="{BB962C8B-B14F-4D97-AF65-F5344CB8AC3E}">
        <p14:creationId xmlns:p14="http://schemas.microsoft.com/office/powerpoint/2010/main" val="2446492087"/>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Relevant Cases</a:t>
            </a:r>
          </a:p>
        </p:txBody>
      </p:sp>
      <p:sp>
        <p:nvSpPr>
          <p:cNvPr id="3" name="Content Placeholder 2"/>
          <p:cNvSpPr>
            <a:spLocks noGrp="1"/>
          </p:cNvSpPr>
          <p:nvPr>
            <p:ph idx="1"/>
          </p:nvPr>
        </p:nvSpPr>
        <p:spPr/>
        <p:txBody>
          <a:bodyPr/>
          <a:lstStyle/>
          <a:p>
            <a:r>
              <a:rPr lang="en-US" i="1" dirty="0"/>
              <a:t>Todd </a:t>
            </a:r>
            <a:r>
              <a:rPr lang="en-US" i="1" dirty="0" err="1"/>
              <a:t>Rimbey</a:t>
            </a:r>
            <a:r>
              <a:rPr lang="en-US" i="1" dirty="0"/>
              <a:t> v. The Mucky Duck, Inc.</a:t>
            </a:r>
            <a:r>
              <a:rPr lang="en-US" dirty="0"/>
              <a:t>, Case No: 17-cv-103-FtM-99MRM (M.D. Fla. 6/29/17)</a:t>
            </a:r>
          </a:p>
          <a:p>
            <a:r>
              <a:rPr lang="en-US" dirty="0"/>
              <a:t>Possible individual liability to owner of company under USERRA</a:t>
            </a:r>
          </a:p>
        </p:txBody>
      </p:sp>
    </p:spTree>
    <p:extLst>
      <p:ext uri="{BB962C8B-B14F-4D97-AF65-F5344CB8AC3E}">
        <p14:creationId xmlns:p14="http://schemas.microsoft.com/office/powerpoint/2010/main" val="270082793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Who is Employer Under FMLA</a:t>
            </a:r>
            <a:br>
              <a:rPr lang="en-US" dirty="0"/>
            </a:br>
            <a:r>
              <a:rPr lang="en-US" dirty="0"/>
              <a:t>Integrated Employers</a:t>
            </a:r>
          </a:p>
        </p:txBody>
      </p:sp>
      <p:sp>
        <p:nvSpPr>
          <p:cNvPr id="3" name="Content Placeholder 2"/>
          <p:cNvSpPr>
            <a:spLocks noGrp="1"/>
          </p:cNvSpPr>
          <p:nvPr>
            <p:ph idx="1"/>
          </p:nvPr>
        </p:nvSpPr>
        <p:spPr/>
        <p:txBody>
          <a:bodyPr>
            <a:normAutofit lnSpcReduction="10000"/>
          </a:bodyPr>
          <a:lstStyle/>
          <a:p>
            <a:r>
              <a:rPr lang="en-US" dirty="0"/>
              <a:t>Separate entities (i.e. subsidiaries) under the FMLA will be considered a single employer under the FMLA if the entities meet the “INTEGRATED EMPLOYER TEST.”</a:t>
            </a:r>
          </a:p>
          <a:p>
            <a:r>
              <a:rPr lang="en-US" dirty="0"/>
              <a:t>Under the Integrated Employer Test the entire relationship between the entities is considered including:</a:t>
            </a:r>
          </a:p>
          <a:p>
            <a:r>
              <a:rPr lang="en-US" dirty="0"/>
              <a:t>Common Management or Boards and Directors;</a:t>
            </a:r>
          </a:p>
          <a:p>
            <a:r>
              <a:rPr lang="en-US" dirty="0"/>
              <a:t>Common Offices, bank accounts, recordkeeping, equipment;</a:t>
            </a:r>
          </a:p>
          <a:p>
            <a:r>
              <a:rPr lang="en-US" dirty="0"/>
              <a:t>Common ownership and financial control</a:t>
            </a:r>
          </a:p>
          <a:p>
            <a:endParaRPr lang="en-US" dirty="0"/>
          </a:p>
        </p:txBody>
      </p:sp>
    </p:spTree>
    <p:extLst>
      <p:ext uri="{BB962C8B-B14F-4D97-AF65-F5344CB8AC3E}">
        <p14:creationId xmlns:p14="http://schemas.microsoft.com/office/powerpoint/2010/main" val="3335732982"/>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Creative Effective Leave Policies</a:t>
            </a:r>
          </a:p>
        </p:txBody>
      </p:sp>
      <p:sp>
        <p:nvSpPr>
          <p:cNvPr id="3" name="Content Placeholder 2"/>
          <p:cNvSpPr>
            <a:spLocks noGrp="1"/>
          </p:cNvSpPr>
          <p:nvPr>
            <p:ph idx="1"/>
          </p:nvPr>
        </p:nvSpPr>
        <p:spPr/>
        <p:txBody>
          <a:bodyPr/>
          <a:lstStyle/>
          <a:p>
            <a:r>
              <a:rPr lang="en-US" dirty="0"/>
              <a:t>Identify Employee essential job functions</a:t>
            </a:r>
          </a:p>
          <a:p>
            <a:r>
              <a:rPr lang="en-US" dirty="0"/>
              <a:t>Documents any Employee Performance Deficiencies</a:t>
            </a:r>
          </a:p>
          <a:p>
            <a:r>
              <a:rPr lang="en-US" dirty="0"/>
              <a:t>Document Engaging in Interactive Process</a:t>
            </a:r>
          </a:p>
          <a:p>
            <a:r>
              <a:rPr lang="en-US" dirty="0"/>
              <a:t>Make sure to consider reassignment or additional unpaid leave with job restoration as reasonable accommodation</a:t>
            </a:r>
          </a:p>
          <a:p>
            <a:r>
              <a:rPr lang="en-US" dirty="0"/>
              <a:t>Put leave policies in writing including whether employee will be required to use PTO or disability insurance in conjunction with unpaid leave</a:t>
            </a:r>
          </a:p>
        </p:txBody>
      </p:sp>
    </p:spTree>
    <p:extLst>
      <p:ext uri="{BB962C8B-B14F-4D97-AF65-F5344CB8AC3E}">
        <p14:creationId xmlns:p14="http://schemas.microsoft.com/office/powerpoint/2010/main" val="2534543804"/>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Have Good Job Descriptions	</a:t>
            </a:r>
          </a:p>
        </p:txBody>
      </p:sp>
      <p:sp>
        <p:nvSpPr>
          <p:cNvPr id="3" name="Content Placeholder 2"/>
          <p:cNvSpPr>
            <a:spLocks noGrp="1"/>
          </p:cNvSpPr>
          <p:nvPr>
            <p:ph idx="1"/>
          </p:nvPr>
        </p:nvSpPr>
        <p:spPr/>
        <p:txBody>
          <a:bodyPr/>
          <a:lstStyle/>
          <a:p>
            <a:r>
              <a:rPr lang="en-US" dirty="0"/>
              <a:t>Want to make sure and have detailed job descriptions</a:t>
            </a:r>
          </a:p>
          <a:p>
            <a:r>
              <a:rPr lang="en-US" dirty="0"/>
              <a:t>Makes it easier to determine the essential functions of the position for ADA analysis and returning employees to work after FMLA leave</a:t>
            </a:r>
          </a:p>
        </p:txBody>
      </p:sp>
    </p:spTree>
    <p:extLst>
      <p:ext uri="{BB962C8B-B14F-4D97-AF65-F5344CB8AC3E}">
        <p14:creationId xmlns:p14="http://schemas.microsoft.com/office/powerpoint/2010/main" val="34704773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Who is Employer Under FMLA</a:t>
            </a:r>
            <a:br>
              <a:rPr lang="en-US" dirty="0"/>
            </a:br>
            <a:r>
              <a:rPr lang="en-US" dirty="0"/>
              <a:t>Joint Employers</a:t>
            </a:r>
          </a:p>
        </p:txBody>
      </p:sp>
      <p:sp>
        <p:nvSpPr>
          <p:cNvPr id="3" name="Content Placeholder 2"/>
          <p:cNvSpPr>
            <a:spLocks noGrp="1"/>
          </p:cNvSpPr>
          <p:nvPr>
            <p:ph idx="1"/>
          </p:nvPr>
        </p:nvSpPr>
        <p:spPr/>
        <p:txBody>
          <a:bodyPr>
            <a:normAutofit fontScale="92500"/>
          </a:bodyPr>
          <a:lstStyle/>
          <a:p>
            <a:r>
              <a:rPr lang="en-US" dirty="0"/>
              <a:t>Where two or more businesses exercise some level of control over an employee they may be joint employers under the FMLA</a:t>
            </a:r>
          </a:p>
          <a:p>
            <a:r>
              <a:rPr lang="en-US" dirty="0"/>
              <a:t>If Employee does work that benefits more than one employer, joint employment relationship might be found where:</a:t>
            </a:r>
          </a:p>
          <a:p>
            <a:r>
              <a:rPr lang="en-US" dirty="0"/>
              <a:t>There is agreement between employers to share an employees services;</a:t>
            </a:r>
          </a:p>
          <a:p>
            <a:r>
              <a:rPr lang="en-US" dirty="0"/>
              <a:t>The employers share direct or indirect control over employee</a:t>
            </a:r>
          </a:p>
          <a:p>
            <a:r>
              <a:rPr lang="en-US" dirty="0"/>
              <a:t>Also a fact intensive inquiry</a:t>
            </a:r>
          </a:p>
          <a:p>
            <a:endParaRPr lang="en-US" dirty="0"/>
          </a:p>
        </p:txBody>
      </p:sp>
    </p:spTree>
    <p:extLst>
      <p:ext uri="{BB962C8B-B14F-4D97-AF65-F5344CB8AC3E}">
        <p14:creationId xmlns:p14="http://schemas.microsoft.com/office/powerpoint/2010/main" val="371489794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Who is Employer Under FMLA</a:t>
            </a:r>
            <a:br>
              <a:rPr lang="en-US" dirty="0"/>
            </a:br>
            <a:r>
              <a:rPr lang="en-US" dirty="0"/>
              <a:t>Successors in Interest</a:t>
            </a:r>
          </a:p>
        </p:txBody>
      </p:sp>
      <p:sp>
        <p:nvSpPr>
          <p:cNvPr id="3" name="Content Placeholder 2"/>
          <p:cNvSpPr>
            <a:spLocks noGrp="1"/>
          </p:cNvSpPr>
          <p:nvPr>
            <p:ph idx="1"/>
          </p:nvPr>
        </p:nvSpPr>
        <p:spPr/>
        <p:txBody>
          <a:bodyPr/>
          <a:lstStyle/>
          <a:p>
            <a:r>
              <a:rPr lang="en-US" dirty="0"/>
              <a:t>The FMLA includes successors in interest</a:t>
            </a:r>
          </a:p>
          <a:p>
            <a:r>
              <a:rPr lang="en-US" dirty="0"/>
              <a:t>Fact intensive inquiry but some factors include:</a:t>
            </a:r>
          </a:p>
          <a:p>
            <a:r>
              <a:rPr lang="en-US" dirty="0"/>
              <a:t>Continuity of same business operations;</a:t>
            </a:r>
          </a:p>
          <a:p>
            <a:r>
              <a:rPr lang="en-US" dirty="0"/>
              <a:t>Use of same office or plant</a:t>
            </a:r>
          </a:p>
          <a:p>
            <a:r>
              <a:rPr lang="en-US" dirty="0"/>
              <a:t>Continuity of workforce</a:t>
            </a:r>
          </a:p>
          <a:p>
            <a:r>
              <a:rPr lang="en-US" dirty="0"/>
              <a:t>Similar jobs, working conditions and supervisors</a:t>
            </a:r>
          </a:p>
          <a:p>
            <a:endParaRPr lang="en-US" dirty="0"/>
          </a:p>
          <a:p>
            <a:endParaRPr lang="en-US" dirty="0"/>
          </a:p>
        </p:txBody>
      </p:sp>
    </p:spTree>
    <p:extLst>
      <p:ext uri="{BB962C8B-B14F-4D97-AF65-F5344CB8AC3E}">
        <p14:creationId xmlns:p14="http://schemas.microsoft.com/office/powerpoint/2010/main" val="1120418552"/>
      </p:ext>
    </p:extLst>
  </p:cSld>
  <p:clrMapOvr>
    <a:masterClrMapping/>
  </p:clrMapOvr>
</p:sld>
</file>

<file path=ppt/theme/theme1.xml><?xml version="1.0" encoding="utf-8"?>
<a:theme xmlns:a="http://schemas.openxmlformats.org/drawingml/2006/main" name="Revolution">
  <a:themeElements>
    <a:clrScheme name="Revolution">
      <a:dk1>
        <a:sysClr val="windowText" lastClr="000000"/>
      </a:dk1>
      <a:lt1>
        <a:sysClr val="window" lastClr="FFFFFF"/>
      </a:lt1>
      <a:dk2>
        <a:srgbClr val="1B3861"/>
      </a:dk2>
      <a:lt2>
        <a:srgbClr val="38ABED"/>
      </a:lt2>
      <a:accent1>
        <a:srgbClr val="0C5986"/>
      </a:accent1>
      <a:accent2>
        <a:srgbClr val="DDF53D"/>
      </a:accent2>
      <a:accent3>
        <a:srgbClr val="508709"/>
      </a:accent3>
      <a:accent4>
        <a:srgbClr val="BF5E00"/>
      </a:accent4>
      <a:accent5>
        <a:srgbClr val="9C0001"/>
      </a:accent5>
      <a:accent6>
        <a:srgbClr val="660075"/>
      </a:accent6>
      <a:hlink>
        <a:srgbClr val="ABF24D"/>
      </a:hlink>
      <a:folHlink>
        <a:srgbClr val="A0E7FB"/>
      </a:folHlink>
    </a:clrScheme>
    <a:fontScheme name="Revolution">
      <a:majorFont>
        <a:latin typeface="Trebuchet MS"/>
        <a:ea typeface=""/>
        <a:cs typeface=""/>
        <a:font script="Jpan" typeface="ＭＳ ゴシック"/>
        <a:font script="Hans" typeface="宋体"/>
        <a:font script="Hant" typeface="新細明體"/>
      </a:majorFont>
      <a:minorFont>
        <a:latin typeface="Trebuchet MS"/>
        <a:ea typeface=""/>
        <a:cs typeface=""/>
        <a:font script="Jpan" typeface="ＭＳ ゴシック"/>
        <a:font script="Hans" typeface="宋体"/>
        <a:font script="Hant" typeface="新細明體"/>
      </a:minorFont>
    </a:fontScheme>
    <a:fmtScheme name="Revolution">
      <a:fillStyleLst>
        <a:solidFill>
          <a:schemeClr val="phClr"/>
        </a:solidFill>
        <a:solidFill>
          <a:schemeClr val="phClr"/>
        </a:soli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3175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innerShdw blurRad="50800" dist="25400" dir="10800000">
              <a:srgbClr val="808080">
                <a:alpha val="75000"/>
              </a:srgbClr>
            </a:innerShdw>
          </a:effectLst>
        </a:effectStyle>
        <a:effectStyle>
          <a:effectLst>
            <a:innerShdw blurRad="50800" dist="25400" dir="13500000">
              <a:srgbClr val="808080">
                <a:alpha val="75000"/>
              </a:srgbClr>
            </a:innerShdw>
            <a:outerShdw blurRad="63500" dist="50800" dir="5400000" algn="br" rotWithShape="0">
              <a:srgbClr val="000000">
                <a:alpha val="35000"/>
              </a:srgbClr>
            </a:outerShdw>
          </a:effectLst>
          <a:scene3d>
            <a:camera prst="orthographicFront">
              <a:rot lat="0" lon="0" rev="0"/>
            </a:camera>
            <a:lightRig rig="threePt" dir="tl">
              <a:rot lat="0" lon="0" rev="11400000"/>
            </a:lightRig>
          </a:scene3d>
          <a:sp3d contourW="12700" prstMaterial="softmetal">
            <a:bevelT w="63500" h="25400" prst="angle"/>
            <a:contourClr>
              <a:schemeClr val="ph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Revolution.thmx</Template>
  <TotalTime>238</TotalTime>
  <Words>4797</Words>
  <Application>Microsoft Office PowerPoint</Application>
  <PresentationFormat>On-screen Show (4:3)</PresentationFormat>
  <Paragraphs>308</Paragraphs>
  <Slides>71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71</vt:i4>
      </vt:variant>
    </vt:vector>
  </HeadingPairs>
  <TitlesOfParts>
    <vt:vector size="74" baseType="lpstr">
      <vt:lpstr>Trebuchet MS</vt:lpstr>
      <vt:lpstr>Wingdings 2</vt:lpstr>
      <vt:lpstr>Revolution</vt:lpstr>
      <vt:lpstr>FMLA AND OTHER LEAVE ISSUES</vt:lpstr>
      <vt:lpstr>Family Medical Leave Act</vt:lpstr>
      <vt:lpstr>Family Medical Leave Act</vt:lpstr>
      <vt:lpstr>Family Medical Leave Act</vt:lpstr>
      <vt:lpstr>Family Medical Leave Act</vt:lpstr>
      <vt:lpstr>Who is Employer Under FMLA</vt:lpstr>
      <vt:lpstr>Who is Employer Under FMLA Integrated Employers</vt:lpstr>
      <vt:lpstr>Who is Employer Under FMLA Joint Employers</vt:lpstr>
      <vt:lpstr>Who is Employer Under FMLA Successors in Interest</vt:lpstr>
      <vt:lpstr>Who is Employer Under FMLA Successors in Interest</vt:lpstr>
      <vt:lpstr>Who is Employer Covered Under FMLA Individuals</vt:lpstr>
      <vt:lpstr>Who is Employee Under FMLA</vt:lpstr>
      <vt:lpstr>Who is Covered Employee Under FMLA Measuring 1,250 Hours of Service</vt:lpstr>
      <vt:lpstr>Types of Leave Under FMLA</vt:lpstr>
      <vt:lpstr>Types of Leave Birth or Care of Newborn</vt:lpstr>
      <vt:lpstr>Types of FMLA Leave Adoption or Foster Care Placement</vt:lpstr>
      <vt:lpstr>Types of FMLA Leave Serious Health Condition of Family Member</vt:lpstr>
      <vt:lpstr>Types of FMLA Leave Serious Health Condition of Family Member</vt:lpstr>
      <vt:lpstr>Types of FMLA Leave Employee’s Own Serious Health Condition</vt:lpstr>
      <vt:lpstr>FMLA-What is a Serious Health Condition?</vt:lpstr>
      <vt:lpstr>What is a Serious Health Condition?  Continuing Treatment by Provider</vt:lpstr>
      <vt:lpstr>What is a Serious Health Condition?  Continuing Treatment by Provider</vt:lpstr>
      <vt:lpstr>What is a Serious Health Condition? Leave for Substance Abuse Treatment</vt:lpstr>
      <vt:lpstr>Are Cosmetic Surgeries Covered Under FMLA?</vt:lpstr>
      <vt:lpstr>What is a Serious Health Condition? Mental Health Conditions</vt:lpstr>
      <vt:lpstr>Length and Scheduling of FMLA Leave</vt:lpstr>
      <vt:lpstr>Length and Scheduling of FMLA Leave Measuring the 12 Months</vt:lpstr>
      <vt:lpstr>Intermittent  and Reduced Schedule  FMLA Leave</vt:lpstr>
      <vt:lpstr>Intermittent  and Reduced Schedule  FMLA Leave</vt:lpstr>
      <vt:lpstr>Intermittent  and Reduced Schedule  FMLA Leave</vt:lpstr>
      <vt:lpstr>Intermittent  and Reduced Schedule  FMLA Leave</vt:lpstr>
      <vt:lpstr>Intermittent  and Reduced Schedule  FMLA Leave</vt:lpstr>
      <vt:lpstr>Intermittent  and Reduced Schedule  FMLA Leave</vt:lpstr>
      <vt:lpstr>FMLA Notices and Certifications</vt:lpstr>
      <vt:lpstr>FMLA Notices and Certification Notice by Employee of Need for Leave</vt:lpstr>
      <vt:lpstr>FMLA Notices and Certification Employer Response to Notice</vt:lpstr>
      <vt:lpstr>FMLA Notices and Certification Employer Response to Notice</vt:lpstr>
      <vt:lpstr>FMLA Notices and Certification Medical Certifications and other Notices</vt:lpstr>
      <vt:lpstr>FMLA Notices and Certification Medical Certifications and other Notices</vt:lpstr>
      <vt:lpstr>Pay and Benefits During Leave Substitution of Paid Leave</vt:lpstr>
      <vt:lpstr>Pay and Benefits During Leave Maintenance of Benefits </vt:lpstr>
      <vt:lpstr>Restoration of Employee after FMLA Leave</vt:lpstr>
      <vt:lpstr>Restoration of Employee after FMLA Leave</vt:lpstr>
      <vt:lpstr>Restoration of Employee after FMLA Leave</vt:lpstr>
      <vt:lpstr>Restoration of Employee after FMLA Leave Expiration of 12 Weeks</vt:lpstr>
      <vt:lpstr>Interference Under the FMLA</vt:lpstr>
      <vt:lpstr>Retaliation Under the FMLA</vt:lpstr>
      <vt:lpstr>Relevant Cases </vt:lpstr>
      <vt:lpstr>Relevant Cases</vt:lpstr>
      <vt:lpstr>Americans with Disabilities Act</vt:lpstr>
      <vt:lpstr>Americans with Disabilities Act</vt:lpstr>
      <vt:lpstr>Americans with Disabilities Act</vt:lpstr>
      <vt:lpstr>Florida Civil Rights Act</vt:lpstr>
      <vt:lpstr>County Anti-Discrimination Ordinances</vt:lpstr>
      <vt:lpstr>Relevant Cases </vt:lpstr>
      <vt:lpstr>Relevant Cases</vt:lpstr>
      <vt:lpstr>Relevant Cases</vt:lpstr>
      <vt:lpstr>Relevant Cases </vt:lpstr>
      <vt:lpstr>Relevant Cases </vt:lpstr>
      <vt:lpstr>Interconnection of FMLA and ADA</vt:lpstr>
      <vt:lpstr>Interconnection of FMLA and ADA</vt:lpstr>
      <vt:lpstr>Interconnection of FMLA and ADA</vt:lpstr>
      <vt:lpstr>Interconnection of FMLA and ADA</vt:lpstr>
      <vt:lpstr>Laws Governing Military Leave</vt:lpstr>
      <vt:lpstr>Laws Governing Military Leave</vt:lpstr>
      <vt:lpstr>Laws Governing Military Leave</vt:lpstr>
      <vt:lpstr>Laws Governing Military Leave</vt:lpstr>
      <vt:lpstr>Laws Governing Military Leave</vt:lpstr>
      <vt:lpstr>Relevant Cases</vt:lpstr>
      <vt:lpstr>Creative Effective Leave Policies</vt:lpstr>
      <vt:lpstr>Have Good Job Descriptions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FMLA AND OTHER LEAVE ISSUES</dc:title>
  <dc:creator>scott Behren</dc:creator>
  <cp:lastModifiedBy>Scott Behren</cp:lastModifiedBy>
  <cp:revision>23</cp:revision>
  <dcterms:created xsi:type="dcterms:W3CDTF">2018-03-18T19:31:02Z</dcterms:created>
  <dcterms:modified xsi:type="dcterms:W3CDTF">2019-11-19T22:47:42Z</dcterms:modified>
</cp:coreProperties>
</file>