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58" r:id="rId8"/>
    <p:sldId id="280" r:id="rId9"/>
    <p:sldId id="282" r:id="rId10"/>
    <p:sldId id="283" r:id="rId11"/>
    <p:sldId id="292" r:id="rId12"/>
    <p:sldId id="275" r:id="rId13"/>
    <p:sldId id="265" r:id="rId14"/>
    <p:sldId id="266" r:id="rId15"/>
    <p:sldId id="267" r:id="rId16"/>
    <p:sldId id="268" r:id="rId17"/>
    <p:sldId id="270" r:id="rId18"/>
    <p:sldId id="269" r:id="rId19"/>
    <p:sldId id="271" r:id="rId20"/>
    <p:sldId id="261" r:id="rId21"/>
    <p:sldId id="272" r:id="rId22"/>
    <p:sldId id="273" r:id="rId23"/>
    <p:sldId id="274" r:id="rId24"/>
    <p:sldId id="276" r:id="rId25"/>
    <p:sldId id="279" r:id="rId26"/>
    <p:sldId id="285" r:id="rId27"/>
    <p:sldId id="287" r:id="rId28"/>
    <p:sldId id="288" r:id="rId29"/>
    <p:sldId id="289" r:id="rId30"/>
    <p:sldId id="277" r:id="rId31"/>
    <p:sldId id="278" r:id="rId32"/>
    <p:sldId id="281" r:id="rId33"/>
    <p:sldId id="284" r:id="rId34"/>
    <p:sldId id="286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20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8/21/17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8/21/17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8/21/17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8/21/17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 BUSINESS INSTITUTE-Advanced Civil Litigation Skills in Florida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Scott M. Behren, Esq., Behren Law Firm, 2893 Executive Park Drive, Suite 110, Weston, FL 33331 (954) 636-3802, scott @behrenlaw.com</a:t>
            </a:r>
          </a:p>
          <a:p>
            <a:r>
              <a:rPr lang="en-US" dirty="0" smtClean="0"/>
              <a:t>August 22 and 23,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95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of Electronic Communications </a:t>
            </a:r>
            <a:r>
              <a:rPr lang="en-US" dirty="0" smtClean="0"/>
              <a:t>(MySpace </a:t>
            </a:r>
            <a:r>
              <a:rPr lang="en-US" dirty="0"/>
              <a:t>posts)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Tienda v. State</a:t>
            </a:r>
            <a:r>
              <a:rPr lang="en-US" dirty="0" smtClean="0"/>
              <a:t>, 358 SW3d 633 (Ct. Crim Appeals Tex. 2012)</a:t>
            </a:r>
          </a:p>
          <a:p>
            <a:r>
              <a:rPr lang="en-US" dirty="0" smtClean="0"/>
              <a:t>THE TEXAS APPROACH</a:t>
            </a:r>
          </a:p>
          <a:p>
            <a:r>
              <a:rPr lang="en-US" dirty="0" smtClean="0"/>
              <a:t>Disputes the holding in the </a:t>
            </a:r>
            <a:r>
              <a:rPr lang="en-US" i="1" dirty="0" smtClean="0"/>
              <a:t>Griffin</a:t>
            </a:r>
            <a:r>
              <a:rPr lang="en-US" dirty="0" smtClean="0"/>
              <a:t> case</a:t>
            </a:r>
          </a:p>
          <a:p>
            <a:r>
              <a:rPr lang="en-US" dirty="0" smtClean="0"/>
              <a:t>Finds far </a:t>
            </a:r>
            <a:r>
              <a:rPr lang="en-US" dirty="0" smtClean="0"/>
              <a:t>less </a:t>
            </a:r>
            <a:r>
              <a:rPr lang="en-US" dirty="0" smtClean="0"/>
              <a:t>circumstantial </a:t>
            </a:r>
            <a:r>
              <a:rPr lang="en-US" dirty="0" smtClean="0"/>
              <a:t>indicia of authenticity than in the </a:t>
            </a:r>
            <a:r>
              <a:rPr lang="en-US" i="1" dirty="0" smtClean="0"/>
              <a:t>Griffin</a:t>
            </a:r>
            <a:r>
              <a:rPr lang="en-US" dirty="0" smtClean="0"/>
              <a:t> case</a:t>
            </a:r>
          </a:p>
          <a:p>
            <a:r>
              <a:rPr lang="en-US" dirty="0" smtClean="0"/>
              <a:t>Affirmed trial court admission of MySpace posts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407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of Electronic Communications </a:t>
            </a:r>
            <a:r>
              <a:rPr lang="en-US" dirty="0" smtClean="0"/>
              <a:t>(MySpace </a:t>
            </a:r>
            <a:r>
              <a:rPr lang="en-US" dirty="0"/>
              <a:t>posts)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Tienda v. State</a:t>
            </a:r>
            <a:r>
              <a:rPr lang="en-US" dirty="0" smtClean="0"/>
              <a:t>, 358 SW3d 633 (Ct. Crim Appeals Tex. 2012)</a:t>
            </a:r>
          </a:p>
          <a:p>
            <a:r>
              <a:rPr lang="en-US" dirty="0" smtClean="0"/>
              <a:t>THE TEXAS APPROACH</a:t>
            </a:r>
          </a:p>
          <a:p>
            <a:r>
              <a:rPr lang="en-US" dirty="0" smtClean="0"/>
              <a:t>Disputes the holding in the </a:t>
            </a:r>
            <a:r>
              <a:rPr lang="en-US" i="1" dirty="0" smtClean="0"/>
              <a:t>Griffin</a:t>
            </a:r>
            <a:r>
              <a:rPr lang="en-US" dirty="0" smtClean="0"/>
              <a:t> case</a:t>
            </a:r>
          </a:p>
          <a:p>
            <a:r>
              <a:rPr lang="en-US" dirty="0" smtClean="0"/>
              <a:t>Finds far more circumstantial indicia of authenticity than in the Griffin case</a:t>
            </a:r>
          </a:p>
          <a:p>
            <a:r>
              <a:rPr lang="en-US" dirty="0" smtClean="0"/>
              <a:t>Affirmed trial court admission of MySpace posts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87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Admission of Electronic Communications </a:t>
            </a:r>
            <a:r>
              <a:rPr lang="en-US" sz="3000" dirty="0" smtClean="0"/>
              <a:t>(MySpace photos)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People v. Beckley</a:t>
            </a:r>
            <a:r>
              <a:rPr lang="en-US" dirty="0" smtClean="0"/>
              <a:t>, 185 Cal. App.4</a:t>
            </a:r>
            <a:r>
              <a:rPr lang="en-US" baseline="30000" dirty="0" smtClean="0"/>
              <a:t>th</a:t>
            </a:r>
            <a:r>
              <a:rPr lang="en-US" dirty="0" smtClean="0"/>
              <a:t> 509 (Ct. App. Div. 1 Ca. 2010)</a:t>
            </a:r>
          </a:p>
          <a:p>
            <a:r>
              <a:rPr lang="en-US" dirty="0" smtClean="0"/>
              <a:t>Use of photo of defendant from MySpace to show as member of gang</a:t>
            </a:r>
          </a:p>
          <a:p>
            <a:r>
              <a:rPr lang="en-US" dirty="0" smtClean="0"/>
              <a:t>Not authenticated where no evidence to authenticate it and no expert testimony to indicate not a fake</a:t>
            </a:r>
          </a:p>
          <a:p>
            <a:r>
              <a:rPr lang="en-US" dirty="0" smtClean="0"/>
              <a:t>“Recent experience shows that digital photographs can be changed to produce false images”</a:t>
            </a:r>
          </a:p>
          <a:p>
            <a:r>
              <a:rPr lang="en-US" dirty="0" smtClean="0"/>
              <a:t>But found admission of evidence not harmful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230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Admission of Electronic Communications (E-Mail)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Commonwealth v. Jason J. Phelps</a:t>
            </a:r>
            <a:r>
              <a:rPr lang="en-US" dirty="0" smtClean="0"/>
              <a:t>, Case No: 14-P-443 (Commonwealth of Mass.  Appeals Ct 2/4/160)</a:t>
            </a:r>
          </a:p>
          <a:p>
            <a:r>
              <a:rPr lang="en-US" dirty="0" smtClean="0"/>
              <a:t>“While e-mails and other forms of communication present their own opportunities for false claims of authorship, the basic principles of authentication are the same.”</a:t>
            </a:r>
          </a:p>
          <a:p>
            <a:r>
              <a:rPr lang="en-US" dirty="0" smtClean="0"/>
              <a:t>“Electronic or digital communication may be authenticated by confirming circumstances that would allow a reasonable fact finder to conclude that this evidence is what its proponent claims it to be”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168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of Electronic </a:t>
            </a:r>
            <a:r>
              <a:rPr lang="en-US" dirty="0" smtClean="0"/>
              <a:t>Communications (E-mail)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Commonwealth v. Jason J. Phelps</a:t>
            </a:r>
            <a:r>
              <a:rPr lang="en-US" dirty="0"/>
              <a:t>, Case No: 14-P-443 (Commonwealth of Mass.  Appeals Ct 2/4/160)</a:t>
            </a:r>
          </a:p>
          <a:p>
            <a:r>
              <a:rPr lang="en-US" dirty="0" smtClean="0"/>
              <a:t>Neither expert testimony or exclusive access needed to authenticate</a:t>
            </a:r>
          </a:p>
          <a:p>
            <a:r>
              <a:rPr lang="en-US" dirty="0" smtClean="0"/>
              <a:t>Court considered various factors to confirm that trial court properly admitted the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012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of Electronic </a:t>
            </a:r>
            <a:r>
              <a:rPr lang="en-US" dirty="0" smtClean="0"/>
              <a:t>Communications (E-mail)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Commonwealth v. Purdy</a:t>
            </a:r>
            <a:r>
              <a:rPr lang="en-US" dirty="0" smtClean="0"/>
              <a:t>, 945 N.E.2d 372 (Sup. Jud. Ct. Mass. 2010)</a:t>
            </a:r>
          </a:p>
          <a:p>
            <a:r>
              <a:rPr lang="en-US" dirty="0" smtClean="0"/>
              <a:t>Cites to Rule 901(b)</a:t>
            </a:r>
          </a:p>
          <a:p>
            <a:r>
              <a:rPr lang="en-US" dirty="0" smtClean="0"/>
              <a:t>Defendant objected to emails claiming that he shared computer with others</a:t>
            </a:r>
          </a:p>
          <a:p>
            <a:r>
              <a:rPr lang="en-US" dirty="0" smtClean="0"/>
              <a:t>Must merely be some “confirming circumstances’ sufficient for reasonable jury to find by preponderance of the evidence that the defendant authored emails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13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of Electronic </a:t>
            </a:r>
            <a:r>
              <a:rPr lang="en-US" dirty="0" smtClean="0"/>
              <a:t>Communications (E-Mail)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Commonwealth v. Purdy</a:t>
            </a:r>
            <a:r>
              <a:rPr lang="en-US" dirty="0"/>
              <a:t>, 945 N.E.2d 372 (Sup. Jud. Ct. Mass. 2010)</a:t>
            </a:r>
          </a:p>
          <a:p>
            <a:r>
              <a:rPr lang="en-US" dirty="0" smtClean="0"/>
              <a:t>Emails were in name of Defendant, were found on hard drive of computer owned by Defendant</a:t>
            </a:r>
          </a:p>
          <a:p>
            <a:r>
              <a:rPr lang="en-US" dirty="0" smtClean="0"/>
              <a:t>No evidence of fraud, tampering or hacking.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51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of Electronic Communications (E-Mail)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US. v Siddiqui</a:t>
            </a:r>
            <a:r>
              <a:rPr lang="en-US" dirty="0" smtClean="0"/>
              <a:t>, 235 F.3d 1318 (11</a:t>
            </a:r>
            <a:r>
              <a:rPr lang="en-US" baseline="30000" dirty="0" smtClean="0"/>
              <a:t>th</a:t>
            </a:r>
            <a:r>
              <a:rPr lang="en-US" dirty="0" smtClean="0"/>
              <a:t> Cir. 2000)</a:t>
            </a:r>
          </a:p>
          <a:p>
            <a:r>
              <a:rPr lang="en-US" dirty="0" smtClean="0"/>
              <a:t>Cites to 901(a), “ a document may be authenticated by appearance, contents, substance, internal patterns or other distinctive characteristics, taken in conjunction with circumstances”</a:t>
            </a:r>
          </a:p>
          <a:p>
            <a:r>
              <a:rPr lang="en-US" dirty="0" smtClean="0"/>
              <a:t>Confirming circumstances included correct email address for Defendant and information only Defendant would have known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92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Message “IM” Confession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Commonwealth v. Oppenheim</a:t>
            </a:r>
            <a:r>
              <a:rPr lang="en-US" dirty="0" smtClean="0"/>
              <a:t>, 16 N.E. 3d 502 (Appeals Ct. of Mass. 2014)</a:t>
            </a:r>
          </a:p>
          <a:p>
            <a:r>
              <a:rPr lang="en-US" dirty="0" smtClean="0"/>
              <a:t>Reasonable jury must only find that defendant authored communication by preponderance of the evidence</a:t>
            </a:r>
          </a:p>
          <a:p>
            <a:r>
              <a:rPr lang="en-US" dirty="0" smtClean="0"/>
              <a:t>Allowed with confirming circumstances including familiar tone of exchange, senders reference to prior discussions and things only sender would have knowledge of</a:t>
            </a:r>
          </a:p>
          <a:p>
            <a:r>
              <a:rPr lang="en-US" dirty="0" smtClean="0"/>
              <a:t>Judge was to determine admissibility and jury its credibility by preponderance of the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82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of Electronic Communications </a:t>
            </a:r>
            <a:r>
              <a:rPr lang="en-US" dirty="0" smtClean="0"/>
              <a:t>(Text Messages)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State v. Taylor</a:t>
            </a:r>
            <a:r>
              <a:rPr lang="en-US" dirty="0" smtClean="0"/>
              <a:t>, 632 S.E.2d 218 (Ct. App. NC 2006)</a:t>
            </a:r>
          </a:p>
          <a:p>
            <a:r>
              <a:rPr lang="en-US" dirty="0" smtClean="0"/>
              <a:t>Cites to Rule 901 of NC Rules of Evidence</a:t>
            </a:r>
          </a:p>
          <a:p>
            <a:r>
              <a:rPr lang="en-US" dirty="0" smtClean="0"/>
              <a:t>Authenticated with Nextel strategic care specialist who testified as to incoming and outgoing text messages and how they were stored and received</a:t>
            </a:r>
          </a:p>
          <a:p>
            <a:r>
              <a:rPr lang="en-US" dirty="0" smtClean="0"/>
              <a:t>Application of 901(b)(4)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212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 R. 901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Proponent to offer “evidence sufficient to support a finding that the matter in question is what (he) claims.”</a:t>
            </a:r>
          </a:p>
          <a:p>
            <a:r>
              <a:rPr lang="en-US" dirty="0" smtClean="0"/>
              <a:t>“does not erect a particularly high hurdle, and that hurdle may be cleared by circumstantial evidence.”  </a:t>
            </a:r>
            <a:r>
              <a:rPr lang="en-US" i="1" dirty="0" smtClean="0"/>
              <a:t>U.S. v. Chin</a:t>
            </a:r>
            <a:r>
              <a:rPr lang="en-US" dirty="0" smtClean="0"/>
              <a:t>, 371 F.3d 31, 37 (2d Cir. 2004)</a:t>
            </a:r>
          </a:p>
          <a:p>
            <a:r>
              <a:rPr lang="en-US" dirty="0" smtClean="0"/>
              <a:t>Proponent does not need to “rule out all possibilities inconsistent with authenticity, or to prove beyond any doubt that the evidence is what it purports to be.” 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197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of Electronic Communications (Text Messages)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Dickens v. State</a:t>
            </a:r>
            <a:r>
              <a:rPr lang="en-US" dirty="0" smtClean="0"/>
              <a:t>, 927 A.2d 32 (Ct. Special Appeals of Md 7/2/07)</a:t>
            </a:r>
          </a:p>
          <a:p>
            <a:r>
              <a:rPr lang="en-US" dirty="0" smtClean="0"/>
              <a:t>Used circumstantial evidence to prove that texts were sent by Dickens 901(b)(4)</a:t>
            </a:r>
          </a:p>
          <a:p>
            <a:r>
              <a:rPr lang="en-US" dirty="0" smtClean="0"/>
              <a:t>Trial court held that burden of proof is slight and there must only be sufficient evidence for jury to find that it might be what parties claim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05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of Electronic Communications </a:t>
            </a:r>
            <a:r>
              <a:rPr lang="en-US" dirty="0" smtClean="0"/>
              <a:t>(Facebook)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State v. Eleck</a:t>
            </a:r>
            <a:r>
              <a:rPr lang="en-US" dirty="0" smtClean="0"/>
              <a:t>, 23 A.3d 818 (App. Ct. Ct 2011)</a:t>
            </a:r>
          </a:p>
          <a:p>
            <a:r>
              <a:rPr lang="en-US" dirty="0" smtClean="0"/>
              <a:t>Relating to Facebook messages</a:t>
            </a:r>
          </a:p>
          <a:p>
            <a:r>
              <a:rPr lang="en-US" dirty="0" smtClean="0"/>
              <a:t>Need authentication because electronic communications such as from Facebook, email or cell phones could be generated by someone other than the sender</a:t>
            </a:r>
          </a:p>
          <a:p>
            <a:r>
              <a:rPr lang="en-US" dirty="0" smtClean="0"/>
              <a:t>Computers and cell phones are frequently left unattended and can be compromised by hackers</a:t>
            </a:r>
          </a:p>
          <a:p>
            <a:r>
              <a:rPr lang="en-US" dirty="0" smtClean="0"/>
              <a:t>However no new rules needed to deal with authentication of electronic communications</a:t>
            </a:r>
          </a:p>
          <a:p>
            <a:r>
              <a:rPr lang="en-US" dirty="0" smtClean="0"/>
              <a:t>Trial court refused to authenticate without proof of other confirming circumstances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942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of Electronic Communications (Facebook)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Parker v. State</a:t>
            </a:r>
            <a:r>
              <a:rPr lang="en-US" dirty="0" smtClean="0"/>
              <a:t>, 85 A.3d 682 (Supreme Ct Del 2013)</a:t>
            </a:r>
          </a:p>
          <a:p>
            <a:r>
              <a:rPr lang="en-US" dirty="0" smtClean="0"/>
              <a:t>Compares the higher standard used by Maryland in </a:t>
            </a:r>
            <a:r>
              <a:rPr lang="en-US" i="1" dirty="0" smtClean="0"/>
              <a:t>Griffin v. State </a:t>
            </a:r>
            <a:r>
              <a:rPr lang="en-US" dirty="0" smtClean="0"/>
              <a:t>with lower standard in Texas in case of </a:t>
            </a:r>
            <a:r>
              <a:rPr lang="en-US" i="1" dirty="0" smtClean="0"/>
              <a:t>Tienda v. State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Uses 901(b), no new rules needed for social media evidence</a:t>
            </a:r>
          </a:p>
          <a:p>
            <a:r>
              <a:rPr lang="en-US" dirty="0" smtClean="0"/>
              <a:t>Trial Court did not err in adopting the more liberal Texas standard</a:t>
            </a:r>
          </a:p>
          <a:p>
            <a:r>
              <a:rPr lang="en-US" dirty="0" smtClean="0"/>
              <a:t>Sufficient circumstantial evidence where post was authenticated by witnesses and shared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15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of Electronic Communications (Facebook)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Smith v. State</a:t>
            </a:r>
            <a:r>
              <a:rPr lang="en-US" dirty="0" smtClean="0"/>
              <a:t>, 136 So.3d 424 (S. Ct. Miss 2014)</a:t>
            </a:r>
          </a:p>
          <a:p>
            <a:r>
              <a:rPr lang="en-US" dirty="0" smtClean="0"/>
              <a:t>Use rule </a:t>
            </a:r>
            <a:r>
              <a:rPr lang="en-US" dirty="0" smtClean="0"/>
              <a:t>901, </a:t>
            </a:r>
            <a:r>
              <a:rPr lang="en-US" dirty="0" smtClean="0"/>
              <a:t>but circumstantial evidence may need to differ based upon the type of medium</a:t>
            </a:r>
          </a:p>
          <a:p>
            <a:r>
              <a:rPr lang="en-US" dirty="0" smtClean="0"/>
              <a:t>Concern of authentication of Facebook posts because “anyone can create a fictitious account and masquerade under another persons’ name or can gain access by obtaining someone's user name and password”</a:t>
            </a:r>
          </a:p>
          <a:p>
            <a:r>
              <a:rPr lang="en-US" dirty="0" smtClean="0"/>
              <a:t>Based upon these factors the fact that something on its face purports to originate from a certain social media account is not enough alone</a:t>
            </a:r>
          </a:p>
          <a:p>
            <a:r>
              <a:rPr lang="en-US" dirty="0" smtClean="0"/>
              <a:t>Trial Court erred in admitting evidence where there was not sufficient evidence to tie the Facebook profile to the Facebook 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62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of Electronic Communications (Facebook)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State v. Gibson</a:t>
            </a:r>
            <a:r>
              <a:rPr lang="en-US" dirty="0" smtClean="0"/>
              <a:t>, 2015 Ohio 1679 (Ct. App. Oh. 6</a:t>
            </a:r>
            <a:r>
              <a:rPr lang="en-US" baseline="30000" dirty="0" smtClean="0"/>
              <a:t>th</a:t>
            </a:r>
            <a:r>
              <a:rPr lang="en-US" dirty="0" smtClean="0"/>
              <a:t> App. Dist 2015)</a:t>
            </a:r>
          </a:p>
          <a:p>
            <a:r>
              <a:rPr lang="en-US" dirty="0" smtClean="0"/>
              <a:t>Need to authenticate Facebook posts because anyone can create fictitious account</a:t>
            </a:r>
          </a:p>
          <a:p>
            <a:r>
              <a:rPr lang="en-US" dirty="0" smtClean="0"/>
              <a:t>Discusses</a:t>
            </a:r>
            <a:r>
              <a:rPr lang="en-US" dirty="0" smtClean="0"/>
              <a:t> </a:t>
            </a:r>
            <a:r>
              <a:rPr lang="en-US" dirty="0" smtClean="0"/>
              <a:t>Maryland and Texas standards for admissibility</a:t>
            </a:r>
          </a:p>
          <a:p>
            <a:r>
              <a:rPr lang="en-US" dirty="0" smtClean="0"/>
              <a:t>Admitted based upon circumstantial evidence including unique street names, gang terminology, photo, artwork and gang signs used on Facebook profiles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463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of Electronic Communications (Facebook)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US v. Browne</a:t>
            </a:r>
            <a:r>
              <a:rPr lang="en-US" dirty="0" smtClean="0"/>
              <a:t>, 834 F.3d 403 (3</a:t>
            </a:r>
            <a:r>
              <a:rPr lang="en-US" baseline="30000" dirty="0" smtClean="0"/>
              <a:t>rd</a:t>
            </a:r>
            <a:r>
              <a:rPr lang="en-US" dirty="0" smtClean="0"/>
              <a:t> Cir. 2016)</a:t>
            </a:r>
          </a:p>
          <a:p>
            <a:r>
              <a:rPr lang="en-US" dirty="0" smtClean="0"/>
              <a:t>Admissibility of Facebook chat logs found not to be self authenticating business records under 902(11) even though used Facebook records custodian and deemed to not be business records under 803(6)</a:t>
            </a:r>
          </a:p>
          <a:p>
            <a:r>
              <a:rPr lang="en-US" dirty="0" smtClean="0"/>
              <a:t>Can still authenticate through extrinsic evidence under 901 but should take into account the unique circumstances of social media and ability to be manipulated</a:t>
            </a:r>
          </a:p>
          <a:p>
            <a:r>
              <a:rPr lang="en-US" dirty="0" smtClean="0"/>
              <a:t>Mountain of evidence linked Defendant to the incriminating chats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966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of Electronic Communications (Facebook)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People v. Glover</a:t>
            </a:r>
            <a:r>
              <a:rPr lang="en-US" dirty="0" smtClean="0"/>
              <a:t>, 363 P.3d 736 (Col. Ct. App. 2015)</a:t>
            </a:r>
          </a:p>
          <a:p>
            <a:r>
              <a:rPr lang="en-US" dirty="0" smtClean="0"/>
              <a:t>Held Facebook prints not to be self authenticating business records 902(11) and 803(6)with affidavit of Facebook records custodian</a:t>
            </a:r>
          </a:p>
          <a:p>
            <a:r>
              <a:rPr lang="en-US" dirty="0" smtClean="0"/>
              <a:t>But can be admitted under 901(b)(1) or 901(b)(4)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59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of Electronic Communications (Facebook)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Dering v. State</a:t>
            </a:r>
            <a:r>
              <a:rPr lang="en-US" dirty="0" smtClean="0"/>
              <a:t>, 465 S.W.3d 668 (Ct. App. Tx 2015)</a:t>
            </a:r>
          </a:p>
          <a:p>
            <a:r>
              <a:rPr lang="en-US" dirty="0" smtClean="0"/>
              <a:t>Admission of social media posts where there is circumstantial evidence that sufficiently links the purported author so as to justify submission to the jury for its ultimate determination of authenticity</a:t>
            </a:r>
          </a:p>
          <a:p>
            <a:r>
              <a:rPr lang="en-US" dirty="0" smtClean="0"/>
              <a:t>Found insufficient circumstantial evidence to admit Facebook evidence where defendant had nothing to do with creation or content of posts other than serve as subject of the post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6811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of Electronic Communications (Facebook)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Clay v. State</a:t>
            </a:r>
            <a:r>
              <a:rPr lang="en-US" dirty="0" smtClean="0"/>
              <a:t>, Case No: 2013-KA-00980-COA (Ct. App. Miss 2013)</a:t>
            </a:r>
          </a:p>
          <a:p>
            <a:r>
              <a:rPr lang="en-US" dirty="0" smtClean="0"/>
              <a:t>Error in admission of Facebook comments</a:t>
            </a:r>
          </a:p>
          <a:p>
            <a:r>
              <a:rPr lang="en-US" dirty="0" smtClean="0"/>
              <a:t>No evidence profile belonged to Defendant or made posts or created account</a:t>
            </a:r>
          </a:p>
          <a:p>
            <a:r>
              <a:rPr lang="en-US" dirty="0" smtClean="0"/>
              <a:t>But found admission to be harmless error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4035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of Electronic Communications (Facebook)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Smith v. State</a:t>
            </a:r>
            <a:r>
              <a:rPr lang="en-US" dirty="0" smtClean="0"/>
              <a:t>, 168 So.3d 992 (Ct. App. Miss 2013)</a:t>
            </a:r>
          </a:p>
          <a:p>
            <a:r>
              <a:rPr lang="en-US" dirty="0" smtClean="0"/>
              <a:t>Facebook messages authenticated where Defendant admitted to them being his posts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94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 R. 901(b)(1)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 some examples of evidence that satisfies the authentication requirements of 901</a:t>
            </a:r>
          </a:p>
          <a:p>
            <a:r>
              <a:rPr lang="en-US" dirty="0" smtClean="0"/>
              <a:t>Testimony of a Witness with Knowledge.  Testimony that an item is what it is claimed to be.</a:t>
            </a:r>
          </a:p>
          <a:p>
            <a:r>
              <a:rPr lang="en-US" i="1" dirty="0" smtClean="0"/>
              <a:t>U.S. v. Barlow</a:t>
            </a:r>
            <a:r>
              <a:rPr lang="en-US" dirty="0" smtClean="0"/>
              <a:t>, 568 F.3d 215 (5</a:t>
            </a:r>
            <a:r>
              <a:rPr lang="en-US" baseline="30000" dirty="0" smtClean="0"/>
              <a:t>th</a:t>
            </a:r>
            <a:r>
              <a:rPr lang="en-US" dirty="0" smtClean="0"/>
              <a:t> Cir. 2009)</a:t>
            </a:r>
          </a:p>
          <a:p>
            <a:r>
              <a:rPr lang="en-US" i="1" dirty="0" smtClean="0"/>
              <a:t>Talada v. City of Martinez</a:t>
            </a:r>
            <a:r>
              <a:rPr lang="en-US" dirty="0" smtClean="0"/>
              <a:t>, 656 F.Supp.2d 1147 (N.D. Cal. 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0791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of Electronic Communications </a:t>
            </a:r>
            <a:r>
              <a:rPr lang="en-US" dirty="0" smtClean="0"/>
              <a:t>(Twitter)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State v. Terri Hannah</a:t>
            </a:r>
            <a:r>
              <a:rPr lang="en-US" dirty="0" smtClean="0"/>
              <a:t>, 151 A.3d 99 (Sup. Ct. NJ App. Div. 2016)</a:t>
            </a:r>
          </a:p>
          <a:p>
            <a:r>
              <a:rPr lang="en-US" dirty="0" smtClean="0"/>
              <a:t>Discusses Md and Texas approach to social media admission</a:t>
            </a:r>
          </a:p>
          <a:p>
            <a:r>
              <a:rPr lang="en-US" dirty="0" smtClean="0"/>
              <a:t>Application of 901 to social media evidence</a:t>
            </a:r>
          </a:p>
          <a:p>
            <a:r>
              <a:rPr lang="en-US" dirty="0" smtClean="0"/>
              <a:t>Though in electronic form </a:t>
            </a:r>
            <a:r>
              <a:rPr lang="en-US" dirty="0" smtClean="0"/>
              <a:t>a </a:t>
            </a:r>
            <a:r>
              <a:rPr lang="en-US" dirty="0" smtClean="0"/>
              <a:t>tweet is a writing</a:t>
            </a:r>
          </a:p>
          <a:p>
            <a:r>
              <a:rPr lang="en-US" dirty="0" smtClean="0"/>
              <a:t>Can be proven by circumstantial evidence by Defendant’s twitter handle, her profile photo, the content of the </a:t>
            </a:r>
            <a:r>
              <a:rPr lang="en-US" dirty="0" smtClean="0"/>
              <a:t>tweet, </a:t>
            </a:r>
            <a:r>
              <a:rPr lang="en-US" dirty="0" smtClean="0"/>
              <a:t>nature of reply and other testimony from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2829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Admission of Electronic Communications (</a:t>
            </a:r>
            <a:r>
              <a:rPr lang="en-US" sz="3000" dirty="0" smtClean="0"/>
              <a:t>Tweets and texts)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Hassan Christopher Atkins v. Commonwealth of Virginia</a:t>
            </a:r>
            <a:r>
              <a:rPr lang="en-US" dirty="0" smtClean="0"/>
              <a:t>, Record No: 1542-16-2 (Ct. App. Va. 2017)</a:t>
            </a:r>
          </a:p>
          <a:p>
            <a:r>
              <a:rPr lang="en-US" dirty="0" smtClean="0"/>
              <a:t>Cites to Va version of 901 that same principles apply whether statements are made by telephone, text message or social media</a:t>
            </a:r>
          </a:p>
          <a:p>
            <a:r>
              <a:rPr lang="en-US" dirty="0" smtClean="0"/>
              <a:t>Held communications properly admitted in that Appellant admitted that tweets and texts came from his pw protected phone and pw was given to law enforcement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8552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Hearsay Objections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time social media postings have been admitted based upon hearsay exceptions;</a:t>
            </a:r>
          </a:p>
          <a:p>
            <a:r>
              <a:rPr lang="en-US" dirty="0" smtClean="0"/>
              <a:t>801(2)  party admissions</a:t>
            </a:r>
          </a:p>
          <a:p>
            <a:r>
              <a:rPr lang="en-US" dirty="0" smtClean="0"/>
              <a:t>803(1) present sense impression</a:t>
            </a:r>
          </a:p>
          <a:p>
            <a:r>
              <a:rPr lang="en-US" dirty="0" smtClean="0"/>
              <a:t>803(2)  excited utterance</a:t>
            </a:r>
          </a:p>
          <a:p>
            <a:r>
              <a:rPr lang="en-US" dirty="0" smtClean="0"/>
              <a:t>803(3)  then existing mental, emotional condition</a:t>
            </a:r>
          </a:p>
          <a:p>
            <a:r>
              <a:rPr lang="en-US" dirty="0" smtClean="0"/>
              <a:t>804(b)(3)  Statement against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9438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Hearsay Objections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State v. Church</a:t>
            </a:r>
            <a:r>
              <a:rPr lang="en-US" dirty="0" smtClean="0"/>
              <a:t>, Case No: 2011-01770-CCA-R3-CD (Ct. Crim. App. Tn 6/10/13)</a:t>
            </a:r>
          </a:p>
          <a:p>
            <a:r>
              <a:rPr lang="en-US" dirty="0" smtClean="0"/>
              <a:t>Use of Defendant nickname from MySpace page held to be admissible</a:t>
            </a:r>
          </a:p>
          <a:p>
            <a:r>
              <a:rPr lang="en-US" dirty="0" smtClean="0"/>
              <a:t>MySpace post was admission of party and exception to hearsay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047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Overcoming Hearsay Objections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People v. Glover</a:t>
            </a:r>
            <a:r>
              <a:rPr lang="en-US" dirty="0"/>
              <a:t>, 363 P.3d 736 (Col. Ct. App. 2015</a:t>
            </a:r>
            <a:r>
              <a:rPr lang="en-US" dirty="0" smtClean="0"/>
              <a:t>)</a:t>
            </a:r>
          </a:p>
          <a:p>
            <a:r>
              <a:rPr lang="en-US" dirty="0" smtClean="0"/>
              <a:t>Facebook printouts fell under hearsay exceptions</a:t>
            </a:r>
          </a:p>
          <a:p>
            <a:r>
              <a:rPr lang="en-US" dirty="0" smtClean="0"/>
              <a:t>First, as admissions of party</a:t>
            </a:r>
          </a:p>
          <a:p>
            <a:r>
              <a:rPr lang="en-US" dirty="0" smtClean="0"/>
              <a:t>Second, statements of others were not </a:t>
            </a:r>
            <a:r>
              <a:rPr lang="en-US" dirty="0" smtClean="0"/>
              <a:t>hearsay, </a:t>
            </a:r>
            <a:r>
              <a:rPr lang="en-US" dirty="0" smtClean="0"/>
              <a:t>but used to give context to Defendants statements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976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Overcoming Hearsay Objections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Smith v. State</a:t>
            </a:r>
            <a:r>
              <a:rPr lang="en-US" dirty="0" smtClean="0"/>
              <a:t>, 168 So.2d 992 (Ct. App. Miss. 2013)</a:t>
            </a:r>
          </a:p>
          <a:p>
            <a:r>
              <a:rPr lang="en-US" dirty="0" smtClean="0"/>
              <a:t>E-mail notification from Facebook not hearsay</a:t>
            </a:r>
          </a:p>
          <a:p>
            <a:r>
              <a:rPr lang="en-US" dirty="0" smtClean="0"/>
              <a:t>2 of 3 messages sent by Defendant, exceptions to hearsay as admissions of party opponent</a:t>
            </a:r>
          </a:p>
          <a:p>
            <a:r>
              <a:rPr lang="en-US" dirty="0" smtClean="0"/>
              <a:t>Held that one message from third party to Defendant was hearsay but harmless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038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Overcoming Hearsay Objections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People v. Oyerinde</a:t>
            </a:r>
            <a:r>
              <a:rPr lang="en-US" dirty="0" smtClean="0"/>
              <a:t>, Case No: 298199 (Mich. Ct. App. 2011)</a:t>
            </a:r>
          </a:p>
          <a:p>
            <a:r>
              <a:rPr lang="en-US" dirty="0" smtClean="0"/>
              <a:t>Dealt with admission of Facebook messages</a:t>
            </a:r>
          </a:p>
          <a:p>
            <a:r>
              <a:rPr lang="en-US" dirty="0" smtClean="0"/>
              <a:t>Some of them admitted as statements of party opponent under 801(d)(2)</a:t>
            </a:r>
          </a:p>
          <a:p>
            <a:r>
              <a:rPr lang="en-US" dirty="0" smtClean="0"/>
              <a:t>Others sent by other parties and related to Defendant were held to be admissible under state of mind exception to hearsay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929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901(b)(4)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Circumstantial evidence in conjunction with the “appearance, contents, substance, internal patterns, or other distinctive characteristics.”</a:t>
            </a:r>
          </a:p>
          <a:p>
            <a:r>
              <a:rPr lang="en-US" i="1" dirty="0" smtClean="0"/>
              <a:t>People v. Pierre</a:t>
            </a:r>
            <a:r>
              <a:rPr lang="en-US" dirty="0" smtClean="0"/>
              <a:t>, 838 N.Y.S.2d 548-49 (2007)</a:t>
            </a:r>
          </a:p>
          <a:p>
            <a:r>
              <a:rPr lang="en-US" i="1" dirty="0" smtClean="0"/>
              <a:t>Dickens v. State</a:t>
            </a:r>
            <a:r>
              <a:rPr lang="en-US" dirty="0" smtClean="0"/>
              <a:t>, 927 A.2d 32 (2007)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74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 Statute 90.901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Authentication or identification of evidence is required as a condition precedent to its admissibility.  The requirements of this section are satisfied by evidence sufficient to support a finding that the matter in question is what its proponent claims.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 Statutes 90.902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 evidence </a:t>
            </a:r>
            <a:r>
              <a:rPr lang="en-US" dirty="0" smtClean="0"/>
              <a:t>that </a:t>
            </a:r>
            <a:r>
              <a:rPr lang="en-US" dirty="0" smtClean="0"/>
              <a:t>is self-authenticating </a:t>
            </a:r>
          </a:p>
          <a:p>
            <a:r>
              <a:rPr lang="en-US" dirty="0" smtClean="0"/>
              <a:t>Does not include websites or social media</a:t>
            </a:r>
          </a:p>
          <a:p>
            <a:r>
              <a:rPr lang="en-US" i="1" dirty="0" smtClean="0"/>
              <a:t>St. Lukes Cataract and Laser Inst, P.A. v. Sanderson</a:t>
            </a:r>
            <a:r>
              <a:rPr lang="en-US" dirty="0" smtClean="0"/>
              <a:t>, 2006 WL 1320242 (M.D. Fla. 11/4/06)(“web-sites are not self authenticating”)</a:t>
            </a:r>
          </a:p>
          <a:p>
            <a:r>
              <a:rPr lang="en-US" i="1" dirty="0" smtClean="0"/>
              <a:t>Nationwide Mutual Ins. Co. v. Darragh</a:t>
            </a:r>
            <a:r>
              <a:rPr lang="en-US" dirty="0" smtClean="0"/>
              <a:t>, Case No: 5D10-3188 (Fla. 5</a:t>
            </a:r>
            <a:r>
              <a:rPr lang="en-US" baseline="30000" dirty="0" smtClean="0"/>
              <a:t>th</a:t>
            </a:r>
            <a:r>
              <a:rPr lang="en-US" dirty="0" smtClean="0"/>
              <a:t> DCA 2012)(government web-site needed to be authenticated and found to be a business record under hearsay exception)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80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Fed. Rule 104(b)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“When the relevance of evidence depends upon the fulfillment of a condition of fact, the court shall admit it upon, or subject to, the introduction of evidence sufficient to support a finding of the fulfillment of the condition.”</a:t>
            </a:r>
          </a:p>
          <a:p>
            <a:r>
              <a:rPr lang="en-US" dirty="0" smtClean="0"/>
              <a:t>Requires a “foundation from which the jury could reasonably find that the evidence is what the proponent says it is.”  </a:t>
            </a:r>
            <a:r>
              <a:rPr lang="en-US" i="1" dirty="0" smtClean="0"/>
              <a:t>U.S. v. Safavian</a:t>
            </a:r>
            <a:r>
              <a:rPr lang="en-US" dirty="0" smtClean="0"/>
              <a:t>, 435 F.Supp.2d 36, 38 (D.D.C. 2006); </a:t>
            </a:r>
            <a:r>
              <a:rPr lang="en-US" i="1" dirty="0" smtClean="0"/>
              <a:t>see also, Lorraine v. Markel Am. Ins. Co</a:t>
            </a:r>
            <a:r>
              <a:rPr lang="en-US" dirty="0" smtClean="0"/>
              <a:t>., 241 F.R.D. 534, 541 (D.Md. 2007)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562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of Electronic Communications </a:t>
            </a:r>
            <a:r>
              <a:rPr lang="en-US" dirty="0" smtClean="0"/>
              <a:t>(MySpace posts)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Griffin v. State</a:t>
            </a:r>
            <a:r>
              <a:rPr lang="en-US" dirty="0" smtClean="0"/>
              <a:t>, 19 A.3d 415 (Ct. App. Md. 2011)</a:t>
            </a:r>
          </a:p>
          <a:p>
            <a:r>
              <a:rPr lang="en-US" dirty="0" smtClean="0"/>
              <a:t>THE MARYLAND APPROACH</a:t>
            </a:r>
          </a:p>
          <a:p>
            <a:r>
              <a:rPr lang="en-US" dirty="0" smtClean="0"/>
              <a:t>Suggests way to authenticate social media</a:t>
            </a:r>
          </a:p>
          <a:p>
            <a:r>
              <a:rPr lang="en-US" dirty="0" smtClean="0"/>
              <a:t>(1)  ask creator if they created profile;</a:t>
            </a:r>
          </a:p>
          <a:p>
            <a:r>
              <a:rPr lang="en-US" dirty="0" smtClean="0"/>
              <a:t>(2)  review creators computer and internet history and hard drive to determine origin of posts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39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of Electronic Communications </a:t>
            </a:r>
            <a:r>
              <a:rPr lang="en-US" dirty="0" smtClean="0"/>
              <a:t>(MySpace </a:t>
            </a:r>
            <a:r>
              <a:rPr lang="en-US" dirty="0"/>
              <a:t>posts)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(3)  Get information from social media website to link creation of profile with person in question</a:t>
            </a:r>
          </a:p>
          <a:p>
            <a:r>
              <a:rPr lang="en-US" dirty="0" smtClean="0"/>
              <a:t>Held trial court erred in admitting MySpace print outs under 901(b)(4) because did not present sufficient circumstantial evidence to tie printouts to Defendant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621967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1507</TotalTime>
  <Words>2589</Words>
  <Application>Microsoft Macintosh PowerPoint</Application>
  <PresentationFormat>On-screen Show (4:3)</PresentationFormat>
  <Paragraphs>169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Revolution</vt:lpstr>
      <vt:lpstr>NATIONAL BUSINESS INSTITUTE-Advanced Civil Litigation Skills in Florida</vt:lpstr>
      <vt:lpstr>Fed R. 901</vt:lpstr>
      <vt:lpstr>Fed R. 901(b)(1) </vt:lpstr>
      <vt:lpstr>Rule 901(b)(4)</vt:lpstr>
      <vt:lpstr>Florida Statute 90.901</vt:lpstr>
      <vt:lpstr>Florida Statutes 90.902 </vt:lpstr>
      <vt:lpstr>Fed. Rule 104(b)</vt:lpstr>
      <vt:lpstr>Admission of Electronic Communications (MySpace posts)</vt:lpstr>
      <vt:lpstr>Admission of Electronic Communications (MySpace posts)</vt:lpstr>
      <vt:lpstr>Admission of Electronic Communications (MySpace posts)</vt:lpstr>
      <vt:lpstr>Admission of Electronic Communications (MySpace posts)</vt:lpstr>
      <vt:lpstr>Admission of Electronic Communications (MySpace photos)</vt:lpstr>
      <vt:lpstr>Admission of Electronic Communications (E-Mail)</vt:lpstr>
      <vt:lpstr>Admission of Electronic Communications (E-mail)</vt:lpstr>
      <vt:lpstr>Admission of Electronic Communications (E-mail)</vt:lpstr>
      <vt:lpstr>Admission of Electronic Communications (E-Mail)</vt:lpstr>
      <vt:lpstr>Admission of Electronic Communications (E-Mail)</vt:lpstr>
      <vt:lpstr>Internet Message “IM” Confession</vt:lpstr>
      <vt:lpstr>Admission of Electronic Communications (Text Messages)</vt:lpstr>
      <vt:lpstr>Admission of Electronic Communications (Text Messages)</vt:lpstr>
      <vt:lpstr>Admission of Electronic Communications (Facebook)</vt:lpstr>
      <vt:lpstr>Admission of Electronic Communications (Facebook)</vt:lpstr>
      <vt:lpstr>Admission of Electronic Communications (Facebook)</vt:lpstr>
      <vt:lpstr>Admission of Electronic Communications (Facebook)</vt:lpstr>
      <vt:lpstr>Admission of Electronic Communications (Facebook)</vt:lpstr>
      <vt:lpstr>Admission of Electronic Communications (Facebook)</vt:lpstr>
      <vt:lpstr>Admission of Electronic Communications (Facebook)</vt:lpstr>
      <vt:lpstr>Admission of Electronic Communications (Facebook)</vt:lpstr>
      <vt:lpstr>Admission of Electronic Communications (Facebook)</vt:lpstr>
      <vt:lpstr>Admission of Electronic Communications (Twitter)</vt:lpstr>
      <vt:lpstr>Admission of Electronic Communications (Tweets and texts)</vt:lpstr>
      <vt:lpstr>Overcoming Hearsay Objections</vt:lpstr>
      <vt:lpstr>Overcoming Hearsay Objections</vt:lpstr>
      <vt:lpstr>Overcoming Hearsay Objections</vt:lpstr>
      <vt:lpstr>Overcoming Hearsay Objections</vt:lpstr>
      <vt:lpstr>Overcoming Hearsay Objections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BUSINES INSTITUTE-Advanced Civil Litigation Skills in Florida</dc:title>
  <dc:creator>scott Behren</dc:creator>
  <cp:lastModifiedBy>scott Behren</cp:lastModifiedBy>
  <cp:revision>35</cp:revision>
  <dcterms:created xsi:type="dcterms:W3CDTF">2017-08-19T17:01:25Z</dcterms:created>
  <dcterms:modified xsi:type="dcterms:W3CDTF">2017-08-21T17:29:37Z</dcterms:modified>
</cp:coreProperties>
</file>