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64" r:id="rId4"/>
    <p:sldId id="265" r:id="rId5"/>
    <p:sldId id="266" r:id="rId6"/>
    <p:sldId id="269" r:id="rId7"/>
    <p:sldId id="267" r:id="rId8"/>
    <p:sldId id="268" r:id="rId9"/>
    <p:sldId id="270" r:id="rId10"/>
    <p:sldId id="258" r:id="rId11"/>
    <p:sldId id="259" r:id="rId12"/>
    <p:sldId id="260" r:id="rId13"/>
    <p:sldId id="262" r:id="rId14"/>
    <p:sldId id="263" r:id="rId15"/>
    <p:sldId id="26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8FB4290-6522-4139-852E-05BD9E7F0D2E}" type="datetime1">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AB955F9-81EA-47C5-8059-9E5C2B437C70}" type="datetime1">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EF607B-A47E-422C-9BEF-122CCDB7C526}" type="datetime1">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0D295D-4A77-4DEB-B04C-9F4282A8BC04}" type="datetime1">
              <a:rPr lang="en-US" smtClean="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2B28685-4D0C-42D5-8013-B5904CD1FCBC}" type="datetime1">
              <a:rPr lang="en-US" smtClean="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11/19/2019</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11/19/2019</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Controlling Unemployment Compensation Costs</a:t>
            </a:r>
          </a:p>
        </p:txBody>
      </p:sp>
      <p:sp>
        <p:nvSpPr>
          <p:cNvPr id="3" name="Subtitle 2"/>
          <p:cNvSpPr>
            <a:spLocks noGrp="1"/>
          </p:cNvSpPr>
          <p:nvPr>
            <p:ph type="subTitle" idx="1"/>
          </p:nvPr>
        </p:nvSpPr>
        <p:spPr/>
        <p:txBody>
          <a:bodyPr>
            <a:normAutofit fontScale="85000" lnSpcReduction="20000"/>
          </a:bodyPr>
          <a:lstStyle/>
          <a:p>
            <a:r>
              <a:rPr lang="en-US" dirty="0"/>
              <a:t>National Business Institute March 21, 2018</a:t>
            </a:r>
          </a:p>
          <a:p>
            <a:r>
              <a:rPr lang="en-US" dirty="0"/>
              <a:t>Human Resource Law from A to Z</a:t>
            </a:r>
          </a:p>
          <a:p>
            <a:r>
              <a:rPr lang="en-US" dirty="0"/>
              <a:t>Behren Law Firm, 2893 Executive Park Drive, Suite 110, Weston, FL 33331</a:t>
            </a:r>
          </a:p>
        </p:txBody>
      </p:sp>
    </p:spTree>
    <p:extLst>
      <p:ext uri="{BB962C8B-B14F-4D97-AF65-F5344CB8AC3E}">
        <p14:creationId xmlns:p14="http://schemas.microsoft.com/office/powerpoint/2010/main" val="2423274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Key Information to Present Regarding the Initial Claim</a:t>
            </a:r>
          </a:p>
        </p:txBody>
      </p:sp>
      <p:sp>
        <p:nvSpPr>
          <p:cNvPr id="3" name="Content Placeholder 2"/>
          <p:cNvSpPr>
            <a:spLocks noGrp="1"/>
          </p:cNvSpPr>
          <p:nvPr>
            <p:ph idx="1"/>
          </p:nvPr>
        </p:nvSpPr>
        <p:spPr/>
        <p:txBody>
          <a:bodyPr/>
          <a:lstStyle/>
          <a:p>
            <a:r>
              <a:rPr lang="en-US" dirty="0"/>
              <a:t>Employer must respond to a Notice of Reemployment Assistance Claim (UCB-412) within 20 days of the mailing date on the Notice.  If Employer fails to respond within 20 days, Employer will not be eligible for relief from benefit charges to their account.</a:t>
            </a:r>
          </a:p>
          <a:p>
            <a:r>
              <a:rPr lang="en-US" dirty="0"/>
              <a:t>Per Rule 73B-11.0151 Florida Admin Code, effective 10/25/15, all Employers must submit all documents and forms online and the CONNECT system</a:t>
            </a:r>
          </a:p>
          <a:p>
            <a:r>
              <a:rPr lang="en-US" dirty="0"/>
              <a:t>However if attachments are being submitted to the UCB-412, then Employer Must Respond by Mail or Fax.</a:t>
            </a:r>
          </a:p>
        </p:txBody>
      </p:sp>
    </p:spTree>
    <p:extLst>
      <p:ext uri="{BB962C8B-B14F-4D97-AF65-F5344CB8AC3E}">
        <p14:creationId xmlns:p14="http://schemas.microsoft.com/office/powerpoint/2010/main" val="9758175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When Is it Important to Fight an Unemployment Compensation Claim</a:t>
            </a:r>
          </a:p>
        </p:txBody>
      </p:sp>
      <p:sp>
        <p:nvSpPr>
          <p:cNvPr id="3" name="Content Placeholder 2"/>
          <p:cNvSpPr>
            <a:spLocks noGrp="1"/>
          </p:cNvSpPr>
          <p:nvPr>
            <p:ph idx="1"/>
          </p:nvPr>
        </p:nvSpPr>
        <p:spPr/>
        <p:txBody>
          <a:bodyPr/>
          <a:lstStyle/>
          <a:p>
            <a:r>
              <a:rPr lang="en-US" dirty="0"/>
              <a:t>In many cases you might not want to fight your former employees unemployment compensation</a:t>
            </a:r>
          </a:p>
          <a:p>
            <a:r>
              <a:rPr lang="en-US" dirty="0"/>
              <a:t>Sometimes if they go to attorney about denial, other issues may arise that will prompt Employee to bring other claims that are going to be bigger issues than Unemployment benefits</a:t>
            </a:r>
          </a:p>
          <a:p>
            <a:r>
              <a:rPr lang="en-US" dirty="0"/>
              <a:t>Make sure you have all basis covered for termination and make sure paid all wages and OT to Employee before you start contesting their Unemployment</a:t>
            </a:r>
          </a:p>
          <a:p>
            <a:endParaRPr lang="en-US" dirty="0"/>
          </a:p>
        </p:txBody>
      </p:sp>
    </p:spTree>
    <p:extLst>
      <p:ext uri="{BB962C8B-B14F-4D97-AF65-F5344CB8AC3E}">
        <p14:creationId xmlns:p14="http://schemas.microsoft.com/office/powerpoint/2010/main" val="2106271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You Need to Know About the Hearing Process</a:t>
            </a:r>
          </a:p>
        </p:txBody>
      </p:sp>
      <p:sp>
        <p:nvSpPr>
          <p:cNvPr id="3" name="Content Placeholder 2"/>
          <p:cNvSpPr>
            <a:spLocks noGrp="1"/>
          </p:cNvSpPr>
          <p:nvPr>
            <p:ph idx="1"/>
          </p:nvPr>
        </p:nvSpPr>
        <p:spPr/>
        <p:txBody>
          <a:bodyPr/>
          <a:lstStyle/>
          <a:p>
            <a:r>
              <a:rPr lang="en-US" dirty="0"/>
              <a:t>If benefits are granted to Employee, Employer may Appeal Benefit Determination within 20 days</a:t>
            </a:r>
          </a:p>
          <a:p>
            <a:r>
              <a:rPr lang="en-US" dirty="0"/>
              <a:t>If Employee is Denied Benefits, Employee May Appeal Benefits Determination within 20 days</a:t>
            </a:r>
          </a:p>
          <a:p>
            <a:r>
              <a:rPr lang="en-US" dirty="0"/>
              <a:t>Unemployment will then set Telephonic Hearing</a:t>
            </a:r>
          </a:p>
          <a:p>
            <a:r>
              <a:rPr lang="en-US" dirty="0"/>
              <a:t>Make sure all witnesses and/or counsel are available for hearing (typically unilaterally set by unemployment)-if not file Motion for Continuance with Unemployment to Reset scheduled hearing</a:t>
            </a:r>
          </a:p>
          <a:p>
            <a:r>
              <a:rPr lang="en-US" dirty="0"/>
              <a:t>Make sure you provide all documents to be considered by Hearing Officer at least 24 hours prior to hearing and also copies to other side</a:t>
            </a:r>
          </a:p>
          <a:p>
            <a:r>
              <a:rPr lang="en-US" b="1" dirty="0"/>
              <a:t>Fla Admin Code 73B-20.014</a:t>
            </a:r>
          </a:p>
        </p:txBody>
      </p:sp>
    </p:spTree>
    <p:extLst>
      <p:ext uri="{BB962C8B-B14F-4D97-AF65-F5344CB8AC3E}">
        <p14:creationId xmlns:p14="http://schemas.microsoft.com/office/powerpoint/2010/main" val="3746252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You Need to Know About the Hearing Process</a:t>
            </a:r>
          </a:p>
        </p:txBody>
      </p:sp>
      <p:sp>
        <p:nvSpPr>
          <p:cNvPr id="3" name="Content Placeholder 2"/>
          <p:cNvSpPr>
            <a:spLocks noGrp="1"/>
          </p:cNvSpPr>
          <p:nvPr>
            <p:ph idx="1"/>
          </p:nvPr>
        </p:nvSpPr>
        <p:spPr/>
        <p:txBody>
          <a:bodyPr/>
          <a:lstStyle/>
          <a:p>
            <a:r>
              <a:rPr lang="en-US" dirty="0"/>
              <a:t>Can be represented by counsel or an authorized representative at the hearing</a:t>
            </a:r>
          </a:p>
          <a:p>
            <a:r>
              <a:rPr lang="en-US" b="1" dirty="0"/>
              <a:t>Florida Admin Code 73B-20.008</a:t>
            </a:r>
          </a:p>
          <a:p>
            <a:r>
              <a:rPr lang="en-US" dirty="0"/>
              <a:t>May file Motions to Join Other Parties if necessary to determine proceeding</a:t>
            </a:r>
          </a:p>
          <a:p>
            <a:r>
              <a:rPr lang="en-US" b="1" dirty="0"/>
              <a:t>Florida Admin Code 73B-20.011</a:t>
            </a:r>
          </a:p>
          <a:p>
            <a:r>
              <a:rPr lang="en-US" dirty="0"/>
              <a:t>Parties may seek discovery from other side as provided by Rules of Civil Procedure</a:t>
            </a:r>
          </a:p>
          <a:p>
            <a:r>
              <a:rPr lang="en-US" b="1" dirty="0"/>
              <a:t>Florida Admin Code 73B-20.018</a:t>
            </a:r>
          </a:p>
          <a:p>
            <a:r>
              <a:rPr lang="en-US" dirty="0"/>
              <a:t>Parties may seek hearing officer to issue Subpoenas for person or records at hearing</a:t>
            </a:r>
          </a:p>
          <a:p>
            <a:r>
              <a:rPr lang="en-US" b="1" dirty="0"/>
              <a:t>Florida Admin Code 73B-20.019</a:t>
            </a:r>
          </a:p>
          <a:p>
            <a:endParaRPr lang="en-US" b="1" dirty="0"/>
          </a:p>
        </p:txBody>
      </p:sp>
    </p:spTree>
    <p:extLst>
      <p:ext uri="{BB962C8B-B14F-4D97-AF65-F5344CB8AC3E}">
        <p14:creationId xmlns:p14="http://schemas.microsoft.com/office/powerpoint/2010/main" val="1053735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What You Need to Know About the Hearing Process</a:t>
            </a:r>
          </a:p>
        </p:txBody>
      </p:sp>
      <p:sp>
        <p:nvSpPr>
          <p:cNvPr id="3" name="Content Placeholder 2"/>
          <p:cNvSpPr>
            <a:spLocks noGrp="1"/>
          </p:cNvSpPr>
          <p:nvPr>
            <p:ph idx="1"/>
          </p:nvPr>
        </p:nvSpPr>
        <p:spPr/>
        <p:txBody>
          <a:bodyPr/>
          <a:lstStyle/>
          <a:p>
            <a:r>
              <a:rPr lang="en-US" dirty="0"/>
              <a:t>Hearing Officer will take testimony of all parties under oath</a:t>
            </a:r>
          </a:p>
          <a:p>
            <a:r>
              <a:rPr lang="en-US" dirty="0"/>
              <a:t>Hearing Officer will typically first question witnesses and then each party will get to examine the witnesses</a:t>
            </a:r>
          </a:p>
          <a:p>
            <a:r>
              <a:rPr lang="en-US" dirty="0"/>
              <a:t>The hearing need not be conducted based upon formal rules of evidence but parties may make objections to evidence</a:t>
            </a:r>
          </a:p>
          <a:p>
            <a:r>
              <a:rPr lang="en-US" dirty="0"/>
              <a:t>Hearsay evidence may be considered for some purposes</a:t>
            </a:r>
          </a:p>
          <a:p>
            <a:r>
              <a:rPr lang="en-US" b="1" dirty="0"/>
              <a:t>Florida Admin Rules 73B-20.024</a:t>
            </a:r>
          </a:p>
          <a:p>
            <a:r>
              <a:rPr lang="en-US" dirty="0"/>
              <a:t>Pay Attention to the Notice of Hearing to see Exactly what issues are going to be addressed by Hearing Officer (misconduct or failure to demonstrate work search, etc)</a:t>
            </a:r>
          </a:p>
        </p:txBody>
      </p:sp>
    </p:spTree>
    <p:extLst>
      <p:ext uri="{BB962C8B-B14F-4D97-AF65-F5344CB8AC3E}">
        <p14:creationId xmlns:p14="http://schemas.microsoft.com/office/powerpoint/2010/main" val="3478537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Traditional Ways to Manage Unemployment Compensation Costs</a:t>
            </a:r>
          </a:p>
        </p:txBody>
      </p:sp>
      <p:sp>
        <p:nvSpPr>
          <p:cNvPr id="3" name="Content Placeholder 2"/>
          <p:cNvSpPr>
            <a:spLocks noGrp="1"/>
          </p:cNvSpPr>
          <p:nvPr>
            <p:ph idx="1"/>
          </p:nvPr>
        </p:nvSpPr>
        <p:spPr/>
        <p:txBody>
          <a:bodyPr/>
          <a:lstStyle/>
          <a:p>
            <a:r>
              <a:rPr lang="en-US" dirty="0"/>
              <a:t>Report all new and rehired employees to the Florida New Hire Reporting Center by due date as required by Federal law.  Timely reporting helps prevent improper payment of benefits after an individual has returned to work;</a:t>
            </a:r>
          </a:p>
          <a:p>
            <a:r>
              <a:rPr lang="en-US" dirty="0"/>
              <a:t>Respond promptly to any Request for Verification of Weekly Earnings.  Verifying  earnings ensures that the correct amount  of reemployment assistance is paid for weeks of partial unemployment;</a:t>
            </a:r>
          </a:p>
          <a:p>
            <a:r>
              <a:rPr lang="en-US" dirty="0"/>
              <a:t>Provide complete and accurate employee separation information. The employer’s timely response to the Determination Notice of Reemployment Assistance Claim (form UCB-412) is used to determine the employee’s eligibility for reemployment assistance.</a:t>
            </a:r>
          </a:p>
        </p:txBody>
      </p:sp>
    </p:spTree>
    <p:extLst>
      <p:ext uri="{BB962C8B-B14F-4D97-AF65-F5344CB8AC3E}">
        <p14:creationId xmlns:p14="http://schemas.microsoft.com/office/powerpoint/2010/main" val="1933867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Who is Entitled to Unemployment</a:t>
            </a:r>
          </a:p>
        </p:txBody>
      </p:sp>
      <p:sp>
        <p:nvSpPr>
          <p:cNvPr id="3" name="Content Placeholder 2"/>
          <p:cNvSpPr>
            <a:spLocks noGrp="1"/>
          </p:cNvSpPr>
          <p:nvPr>
            <p:ph idx="1"/>
          </p:nvPr>
        </p:nvSpPr>
        <p:spPr/>
        <p:txBody>
          <a:bodyPr/>
          <a:lstStyle/>
          <a:p>
            <a:r>
              <a:rPr lang="en-US" dirty="0"/>
              <a:t>You must have lost your job through no fault of your own –must not have quit for personal reasons or been terminated for malicious misconduct;</a:t>
            </a:r>
          </a:p>
          <a:p>
            <a:r>
              <a:rPr lang="en-US" dirty="0"/>
              <a:t>You must be totally or partially unemployed;</a:t>
            </a:r>
          </a:p>
          <a:p>
            <a:r>
              <a:rPr lang="en-US" dirty="0"/>
              <a:t>You must have earned a minimum amount of wages earned in the “base period” which is the first four complete quarters beginning 18 months prior to your claim</a:t>
            </a:r>
          </a:p>
          <a:p>
            <a:r>
              <a:rPr lang="en-US" dirty="0"/>
              <a:t>You must be able to work, available to work and actively seeking work- this includes having necessary child care and transportation to come to work</a:t>
            </a:r>
          </a:p>
        </p:txBody>
      </p:sp>
    </p:spTree>
    <p:extLst>
      <p:ext uri="{BB962C8B-B14F-4D97-AF65-F5344CB8AC3E}">
        <p14:creationId xmlns:p14="http://schemas.microsoft.com/office/powerpoint/2010/main" val="3079634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Entitled to Unemployment</a:t>
            </a:r>
          </a:p>
        </p:txBody>
      </p:sp>
      <p:sp>
        <p:nvSpPr>
          <p:cNvPr id="3" name="Content Placeholder 2"/>
          <p:cNvSpPr>
            <a:spLocks noGrp="1"/>
          </p:cNvSpPr>
          <p:nvPr>
            <p:ph idx="1"/>
          </p:nvPr>
        </p:nvSpPr>
        <p:spPr/>
        <p:txBody>
          <a:bodyPr/>
          <a:lstStyle/>
          <a:p>
            <a:r>
              <a:rPr lang="en-US" i="1" dirty="0"/>
              <a:t>Steven A. Salvatore v. Reemployment Assistance Appeals</a:t>
            </a:r>
            <a:r>
              <a:rPr lang="en-US" dirty="0"/>
              <a:t>, 168 So.3d 351 (Fla. 1</a:t>
            </a:r>
            <a:r>
              <a:rPr lang="en-US" baseline="30000" dirty="0"/>
              <a:t>st</a:t>
            </a:r>
            <a:r>
              <a:rPr lang="en-US" dirty="0"/>
              <a:t> DCA 2015)</a:t>
            </a:r>
          </a:p>
          <a:p>
            <a:r>
              <a:rPr lang="en-US" dirty="0"/>
              <a:t>Fla. Stat. 443.101 provides employee is disqualified from unemployment if voluntarily quit without good cause attributable to the employer</a:t>
            </a:r>
          </a:p>
          <a:p>
            <a:r>
              <a:rPr lang="en-US" dirty="0"/>
              <a:t>“good cause” defined as “that which would drive an average, able-bodied worker to quit his or her job.”</a:t>
            </a:r>
          </a:p>
          <a:p>
            <a:r>
              <a:rPr lang="en-US" dirty="0"/>
              <a:t>Once Employer Demonstrate voluntarily left job, Employee has burden to show was for good cause attributable to Employer</a:t>
            </a:r>
          </a:p>
        </p:txBody>
      </p:sp>
    </p:spTree>
    <p:extLst>
      <p:ext uri="{BB962C8B-B14F-4D97-AF65-F5344CB8AC3E}">
        <p14:creationId xmlns:p14="http://schemas.microsoft.com/office/powerpoint/2010/main" val="246104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Entitled to Unemployment</a:t>
            </a:r>
          </a:p>
        </p:txBody>
      </p:sp>
      <p:sp>
        <p:nvSpPr>
          <p:cNvPr id="3" name="Content Placeholder 2"/>
          <p:cNvSpPr>
            <a:spLocks noGrp="1"/>
          </p:cNvSpPr>
          <p:nvPr>
            <p:ph idx="1"/>
          </p:nvPr>
        </p:nvSpPr>
        <p:spPr/>
        <p:txBody>
          <a:bodyPr/>
          <a:lstStyle/>
          <a:p>
            <a:r>
              <a:rPr lang="en-US" i="1" dirty="0"/>
              <a:t>Eva M. Alleyn v. Reemployment Assistance Appeals </a:t>
            </a:r>
            <a:r>
              <a:rPr lang="en-US" dirty="0"/>
              <a:t>Commission, 169 So.3d 1289 (Fla. 1</a:t>
            </a:r>
            <a:r>
              <a:rPr lang="en-US" baseline="30000" dirty="0"/>
              <a:t>st</a:t>
            </a:r>
            <a:r>
              <a:rPr lang="en-US" dirty="0"/>
              <a:t> DCA 2015)</a:t>
            </a:r>
          </a:p>
          <a:p>
            <a:r>
              <a:rPr lang="en-US" dirty="0"/>
              <a:t>Employee can show good cause attributable to Employer where Employer made unilateral and substantial changes to an Employees Terms and conditions of employment</a:t>
            </a:r>
          </a:p>
          <a:p>
            <a:r>
              <a:rPr lang="en-US" dirty="0"/>
              <a:t>Officer concluded that change in location of office and change in job duties was good cause entitling Employee to benefits</a:t>
            </a:r>
          </a:p>
        </p:txBody>
      </p:sp>
    </p:spTree>
    <p:extLst>
      <p:ext uri="{BB962C8B-B14F-4D97-AF65-F5344CB8AC3E}">
        <p14:creationId xmlns:p14="http://schemas.microsoft.com/office/powerpoint/2010/main" val="12572016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Entitled to Unemployment</a:t>
            </a:r>
          </a:p>
        </p:txBody>
      </p:sp>
      <p:sp>
        <p:nvSpPr>
          <p:cNvPr id="3" name="Content Placeholder 2"/>
          <p:cNvSpPr>
            <a:spLocks noGrp="1"/>
          </p:cNvSpPr>
          <p:nvPr>
            <p:ph idx="1"/>
          </p:nvPr>
        </p:nvSpPr>
        <p:spPr/>
        <p:txBody>
          <a:bodyPr/>
          <a:lstStyle/>
          <a:p>
            <a:r>
              <a:rPr lang="en-US" i="1" dirty="0"/>
              <a:t>Responsible Vendors, Inc. v. Reemployment Assistance Appeals</a:t>
            </a:r>
            <a:r>
              <a:rPr lang="en-US" dirty="0"/>
              <a:t>, 172 So.3d 561 (Fla. 3</a:t>
            </a:r>
            <a:r>
              <a:rPr lang="en-US" baseline="30000" dirty="0"/>
              <a:t>rd</a:t>
            </a:r>
            <a:r>
              <a:rPr lang="en-US" dirty="0"/>
              <a:t> DCA 2015)</a:t>
            </a:r>
          </a:p>
          <a:p>
            <a:r>
              <a:rPr lang="en-US" dirty="0"/>
              <a:t>In order to deny benefits employee must be guilty of “misconduct connected with work”</a:t>
            </a:r>
          </a:p>
          <a:p>
            <a:r>
              <a:rPr lang="en-US" dirty="0"/>
              <a:t>Something more than just inability, inadvertence, good faith errors in judgment or ordinary negligence</a:t>
            </a:r>
          </a:p>
          <a:p>
            <a:r>
              <a:rPr lang="en-US" dirty="0"/>
              <a:t>Misbehavior serious enough to terminate employment may not be enough to sustain forfeiture of unemployment benefits</a:t>
            </a:r>
          </a:p>
        </p:txBody>
      </p:sp>
    </p:spTree>
    <p:extLst>
      <p:ext uri="{BB962C8B-B14F-4D97-AF65-F5344CB8AC3E}">
        <p14:creationId xmlns:p14="http://schemas.microsoft.com/office/powerpoint/2010/main" val="3440053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Who is Entitled to Unemployment</a:t>
            </a:r>
          </a:p>
        </p:txBody>
      </p:sp>
      <p:sp>
        <p:nvSpPr>
          <p:cNvPr id="3" name="Content Placeholder 2"/>
          <p:cNvSpPr>
            <a:spLocks noGrp="1"/>
          </p:cNvSpPr>
          <p:nvPr>
            <p:ph idx="1"/>
          </p:nvPr>
        </p:nvSpPr>
        <p:spPr/>
        <p:txBody>
          <a:bodyPr/>
          <a:lstStyle/>
          <a:p>
            <a:r>
              <a:rPr lang="en-US" i="1" dirty="0"/>
              <a:t>Williams v. City of Winter Haven</a:t>
            </a:r>
            <a:r>
              <a:rPr lang="en-US" dirty="0"/>
              <a:t>, 210 So.3d 75 (Fla. 2d DCA 2016)</a:t>
            </a:r>
          </a:p>
          <a:p>
            <a:r>
              <a:rPr lang="en-US" dirty="0"/>
              <a:t>Unemployment laws must be liberally construed in favor of claimants and against disqualification</a:t>
            </a:r>
          </a:p>
          <a:p>
            <a:r>
              <a:rPr lang="en-US" dirty="0"/>
              <a:t>A finding of misconduct requires evidence of an intentional or repeated violation of employers rule or policy</a:t>
            </a:r>
          </a:p>
        </p:txBody>
      </p:sp>
    </p:spTree>
    <p:extLst>
      <p:ext uri="{BB962C8B-B14F-4D97-AF65-F5344CB8AC3E}">
        <p14:creationId xmlns:p14="http://schemas.microsoft.com/office/powerpoint/2010/main" val="34202783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Entitled to Unemployment</a:t>
            </a:r>
          </a:p>
        </p:txBody>
      </p:sp>
      <p:sp>
        <p:nvSpPr>
          <p:cNvPr id="3" name="Content Placeholder 2"/>
          <p:cNvSpPr>
            <a:spLocks noGrp="1"/>
          </p:cNvSpPr>
          <p:nvPr>
            <p:ph idx="1"/>
          </p:nvPr>
        </p:nvSpPr>
        <p:spPr/>
        <p:txBody>
          <a:bodyPr/>
          <a:lstStyle/>
          <a:p>
            <a:r>
              <a:rPr lang="en-US" i="1" dirty="0"/>
              <a:t>Angel Contreras v. Reemployment Assistance Appeals </a:t>
            </a:r>
            <a:r>
              <a:rPr lang="en-US" dirty="0"/>
              <a:t>Commission, 178 So.3d 953 (Fla. 4</a:t>
            </a:r>
            <a:r>
              <a:rPr lang="en-US" baseline="30000" dirty="0"/>
              <a:t>th</a:t>
            </a:r>
            <a:r>
              <a:rPr lang="en-US" dirty="0"/>
              <a:t> DCA 2015)</a:t>
            </a:r>
          </a:p>
          <a:p>
            <a:r>
              <a:rPr lang="en-US" dirty="0"/>
              <a:t>Must demonstrate something more than negligence to deny benefits</a:t>
            </a:r>
          </a:p>
          <a:p>
            <a:r>
              <a:rPr lang="en-US" dirty="0"/>
              <a:t>Burden on Employer to prove that Employee acted “intentionally or with a degree of carelessneess or negligence that manifests a wrongful intent.”</a:t>
            </a:r>
          </a:p>
        </p:txBody>
      </p:sp>
    </p:spTree>
    <p:extLst>
      <p:ext uri="{BB962C8B-B14F-4D97-AF65-F5344CB8AC3E}">
        <p14:creationId xmlns:p14="http://schemas.microsoft.com/office/powerpoint/2010/main" val="2226440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Who is Entitled to Unemployment</a:t>
            </a:r>
          </a:p>
        </p:txBody>
      </p:sp>
      <p:sp>
        <p:nvSpPr>
          <p:cNvPr id="3" name="Content Placeholder 2"/>
          <p:cNvSpPr>
            <a:spLocks noGrp="1"/>
          </p:cNvSpPr>
          <p:nvPr>
            <p:ph idx="1"/>
          </p:nvPr>
        </p:nvSpPr>
        <p:spPr/>
        <p:txBody>
          <a:bodyPr/>
          <a:lstStyle/>
          <a:p>
            <a:r>
              <a:rPr lang="en-US" i="1" dirty="0"/>
              <a:t>Ramirez v. Reemployment Assistance Appeals Commission</a:t>
            </a:r>
            <a:r>
              <a:rPr lang="en-US" dirty="0"/>
              <a:t>, 135 So.3d 408 (Fla. 1</a:t>
            </a:r>
            <a:r>
              <a:rPr lang="en-US" baseline="30000" dirty="0"/>
              <a:t>st</a:t>
            </a:r>
            <a:r>
              <a:rPr lang="en-US" dirty="0"/>
              <a:t> DCA 2014)</a:t>
            </a:r>
          </a:p>
          <a:p>
            <a:r>
              <a:rPr lang="en-US" dirty="0"/>
              <a:t>When there is evidence of genuine family emergency an employee can’t be denied benefits for leaving work or quitting</a:t>
            </a:r>
          </a:p>
          <a:p>
            <a:r>
              <a:rPr lang="en-US" dirty="0"/>
              <a:t>Employee’s father’s stroke and death qualified an family emergency which gave employee good cause to leave and was therefore eligible for benefits.</a:t>
            </a:r>
          </a:p>
        </p:txBody>
      </p:sp>
    </p:spTree>
    <p:extLst>
      <p:ext uri="{BB962C8B-B14F-4D97-AF65-F5344CB8AC3E}">
        <p14:creationId xmlns:p14="http://schemas.microsoft.com/office/powerpoint/2010/main" val="3097362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Who is Entitled to Unemployment Benefits</a:t>
            </a:r>
          </a:p>
        </p:txBody>
      </p:sp>
      <p:sp>
        <p:nvSpPr>
          <p:cNvPr id="3" name="Content Placeholder 2"/>
          <p:cNvSpPr>
            <a:spLocks noGrp="1"/>
          </p:cNvSpPr>
          <p:nvPr>
            <p:ph idx="1"/>
          </p:nvPr>
        </p:nvSpPr>
        <p:spPr/>
        <p:txBody>
          <a:bodyPr/>
          <a:lstStyle/>
          <a:p>
            <a:r>
              <a:rPr lang="en-US" i="1" dirty="0" err="1"/>
              <a:t>McGillis</a:t>
            </a:r>
            <a:r>
              <a:rPr lang="en-US" i="1" dirty="0"/>
              <a:t> v. Department of Economic Opportunity</a:t>
            </a:r>
            <a:r>
              <a:rPr lang="en-US" dirty="0"/>
              <a:t>, 210 So.3d 220 (Fla. 3</a:t>
            </a:r>
            <a:r>
              <a:rPr lang="en-US" baseline="30000" dirty="0"/>
              <a:t>rd</a:t>
            </a:r>
            <a:r>
              <a:rPr lang="en-US" dirty="0"/>
              <a:t> DCA 2017)</a:t>
            </a:r>
          </a:p>
          <a:p>
            <a:r>
              <a:rPr lang="en-US" dirty="0"/>
              <a:t>Employees and not independent contractors are entitled to benefits</a:t>
            </a:r>
          </a:p>
          <a:p>
            <a:r>
              <a:rPr lang="en-US" dirty="0"/>
              <a:t>Held </a:t>
            </a:r>
            <a:r>
              <a:rPr lang="en-US" dirty="0" err="1"/>
              <a:t>Uber</a:t>
            </a:r>
            <a:r>
              <a:rPr lang="en-US" dirty="0"/>
              <a:t> drivers were independent contractors not entitled to unemployment benefits</a:t>
            </a:r>
          </a:p>
          <a:p>
            <a:r>
              <a:rPr lang="en-US" dirty="0"/>
              <a:t>Contract signed that says not entitled to unemployment benefits</a:t>
            </a:r>
          </a:p>
          <a:p>
            <a:r>
              <a:rPr lang="en-US" dirty="0" err="1"/>
              <a:t>Uber</a:t>
            </a:r>
            <a:r>
              <a:rPr lang="en-US" dirty="0"/>
              <a:t> drivers control when, where, who whom and how they will perform their job duties</a:t>
            </a:r>
          </a:p>
          <a:p>
            <a:endParaRPr lang="en-US" dirty="0"/>
          </a:p>
        </p:txBody>
      </p:sp>
    </p:spTree>
    <p:extLst>
      <p:ext uri="{BB962C8B-B14F-4D97-AF65-F5344CB8AC3E}">
        <p14:creationId xmlns:p14="http://schemas.microsoft.com/office/powerpoint/2010/main" val="3925273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281</TotalTime>
  <Words>1185</Words>
  <Application>Microsoft Office PowerPoint</Application>
  <PresentationFormat>On-screen Show (4:3)</PresentationFormat>
  <Paragraphs>76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Cambria</vt:lpstr>
      <vt:lpstr>Adjacency</vt:lpstr>
      <vt:lpstr>Controlling Unemployment Compensation Costs</vt:lpstr>
      <vt:lpstr>Who is Entitled to Unemployment</vt:lpstr>
      <vt:lpstr>Who is Entitled to Unemployment</vt:lpstr>
      <vt:lpstr>Who is Entitled to Unemployment</vt:lpstr>
      <vt:lpstr>Who is Entitled to Unemployment</vt:lpstr>
      <vt:lpstr>Who is Entitled to Unemployment</vt:lpstr>
      <vt:lpstr>Who is Entitled to Unemployment</vt:lpstr>
      <vt:lpstr>Who is Entitled to Unemployment</vt:lpstr>
      <vt:lpstr>Who is Entitled to Unemployment Benefits</vt:lpstr>
      <vt:lpstr>Key Information to Present Regarding the Initial Claim</vt:lpstr>
      <vt:lpstr>When Is it Important to Fight an Unemployment Compensation Claim</vt:lpstr>
      <vt:lpstr>What You Need to Know About the Hearing Process</vt:lpstr>
      <vt:lpstr>What You Need to Know About the Hearing Process</vt:lpstr>
      <vt:lpstr>What You Need to Know About the Hearing Process</vt:lpstr>
      <vt:lpstr>Traditional Ways to Manage Unemployment Compensation Costs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Controlling Unemployment Compensation Costs</dc:title>
  <dc:creator>scott Behren</dc:creator>
  <cp:lastModifiedBy>Scott Behren</cp:lastModifiedBy>
  <cp:revision>20</cp:revision>
  <dcterms:created xsi:type="dcterms:W3CDTF">2016-02-17T17:19:40Z</dcterms:created>
  <dcterms:modified xsi:type="dcterms:W3CDTF">2019-11-19T22:46:42Z</dcterms:modified>
</cp:coreProperties>
</file>