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8" r:id="rId4"/>
    <p:sldId id="269" r:id="rId5"/>
    <p:sldId id="270" r:id="rId6"/>
    <p:sldId id="271" r:id="rId7"/>
    <p:sldId id="272" r:id="rId8"/>
    <p:sldId id="273" r:id="rId9"/>
    <p:sldId id="274" r:id="rId10"/>
    <p:sldId id="275" r:id="rId11"/>
    <p:sldId id="276" r:id="rId12"/>
    <p:sldId id="265" r:id="rId13"/>
    <p:sldId id="310" r:id="rId14"/>
    <p:sldId id="312" r:id="rId15"/>
    <p:sldId id="264" r:id="rId16"/>
    <p:sldId id="263" r:id="rId17"/>
    <p:sldId id="311" r:id="rId18"/>
    <p:sldId id="313" r:id="rId19"/>
    <p:sldId id="259" r:id="rId20"/>
    <p:sldId id="314" r:id="rId21"/>
    <p:sldId id="315" r:id="rId22"/>
    <p:sldId id="316" r:id="rId23"/>
    <p:sldId id="317" r:id="rId24"/>
    <p:sldId id="318" r:id="rId25"/>
    <p:sldId id="319" r:id="rId26"/>
    <p:sldId id="320" r:id="rId27"/>
    <p:sldId id="258" r:id="rId28"/>
    <p:sldId id="260" r:id="rId29"/>
    <p:sldId id="261" r:id="rId30"/>
    <p:sldId id="262" r:id="rId31"/>
    <p:sldId id="277" r:id="rId32"/>
    <p:sldId id="279" r:id="rId33"/>
    <p:sldId id="280" r:id="rId34"/>
    <p:sldId id="281" r:id="rId35"/>
    <p:sldId id="282" r:id="rId36"/>
    <p:sldId id="283" r:id="rId37"/>
    <p:sldId id="284" r:id="rId38"/>
    <p:sldId id="285" r:id="rId39"/>
    <p:sldId id="286" r:id="rId40"/>
    <p:sldId id="287" r:id="rId41"/>
    <p:sldId id="288" r:id="rId42"/>
    <p:sldId id="289" r:id="rId43"/>
    <p:sldId id="290" r:id="rId44"/>
    <p:sldId id="291" r:id="rId45"/>
    <p:sldId id="292" r:id="rId46"/>
    <p:sldId id="293" r:id="rId47"/>
    <p:sldId id="294" r:id="rId48"/>
    <p:sldId id="295" r:id="rId49"/>
    <p:sldId id="296" r:id="rId50"/>
    <p:sldId id="297" r:id="rId51"/>
    <p:sldId id="298" r:id="rId52"/>
    <p:sldId id="299" r:id="rId53"/>
    <p:sldId id="300" r:id="rId54"/>
    <p:sldId id="301" r:id="rId55"/>
    <p:sldId id="302" r:id="rId56"/>
    <p:sldId id="303" r:id="rId57"/>
    <p:sldId id="304" r:id="rId58"/>
    <p:sldId id="305" r:id="rId59"/>
    <p:sldId id="306" r:id="rId60"/>
    <p:sldId id="308" r:id="rId61"/>
    <p:sldId id="309" r:id="rId62"/>
    <p:sldId id="307" r:id="rId63"/>
    <p:sldId id="278" r:id="rId64"/>
    <p:sldId id="266" r:id="rId65"/>
    <p:sldId id="267" r:id="rId6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BBC539-DEEE-7F4F-848B-5F297D157710}" type="slidenum">
              <a:rPr lang="en-US" smtClean="0"/>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buClrTx/>
            </a:lvl1pPr>
            <a:lvl2pPr>
              <a:buClrTx/>
            </a:lvl2pPr>
            <a:lvl3pPr>
              <a:buClrTx/>
            </a:lvl3pPr>
            <a:lvl4pPr>
              <a:buClrTx/>
            </a:lvl4pPr>
            <a:lvl5pPr>
              <a:buClrTx/>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rPr/>
              <a:t>‹#›</a:t>
            </a:fld>
            <a:endParaRPr dirty="0"/>
          </a:p>
        </p:txBody>
      </p:sp>
    </p:spTree>
    <p:extLst>
      <p:ext uri="{BB962C8B-B14F-4D97-AF65-F5344CB8AC3E}">
        <p14:creationId xmlns:p14="http://schemas.microsoft.com/office/powerpoint/2010/main" val="291194820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BBC539-DEEE-7F4F-848B-5F297D157710}" type="slidenum">
              <a:rPr lang="en-US" smtClean="0"/>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851F55-31C6-E648-B189-0F9772564B11}" type="datetimeFigureOut">
              <a:rPr lang="en-US" smtClean="0"/>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05851F55-31C6-E648-B189-0F9772564B11}" type="datetimeFigureOut">
              <a:rPr lang="en-US" smtClean="0"/>
              <a:t>11/19/2019</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51BBC539-DEEE-7F4F-848B-5F297D15771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cott@behrenlaw.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leg.state.fl.us/statutes/index.cfm?App_mode=Display_Statute&amp;Search_String=&amp;URL=0400-0499/0440/Sections/0440.102.html" TargetMode="External"/><Relationship Id="rId2" Type="http://schemas.openxmlformats.org/officeDocument/2006/relationships/hyperlink" Target="http://www.leg.state.fl.us/statutes/index.cfm?App_mode=Display_Statute&amp;Search_String=&amp;URL=0400-0499/0440/Sections/0440.101.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leg.state.fl.us/statutes/index.cfm?App_mode=Display_Statute&amp;Search_String=&amp;URL=0300-0399/0316/Sections/0316.193.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hyperlink" Target="http://www.leg.state.fl.us/statutes/index.cfm?App_mode=Display_Statute&amp;Search_String=&amp;URL=0400-0499/0440/Sections/0440.102.html" TargetMode="Externa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hyperlink" Target="http://www.leg.state.fl.us/statutes/index.cfm?App_mode=Display_Statute&amp;Search_String=&amp;URL=0300-0399/0397/Sections/0397.311.html" TargetMode="Externa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hyperlink" Target="http://www.leg.state.fl.us/statutes/index.cfm?App_mode=Display_Statute&amp;Search_String=&amp;URL=0300-0399/0397/Sections/0397.311.html" TargetMode="Externa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hyperlink" Target="http://www.leg.state.fl.us/statutes/index.cfm?App_mode=Display_Statute&amp;Search_String=&amp;URL=0300-0399/0397/Sections/0397.311.html" TargetMode="Externa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hyperlink" Target="http://www.leg.state.fl.us/statutes/index.cfm?App_mode=Display_Statute&amp;Search_String=&amp;URL=0800-0899/0893/Sections/0893.02.html" TargetMode="Externa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hyperlink" Target="http://www.leg.state.fl.us/statutes/index.cfm?App_mode=Display_Statute&amp;Search_String=&amp;URL=0100-0199/0110/Sections/0110.1127.html"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hyperlink" Target="http://www.leg.state.fl.us/statutes/index.cfm?App_mode=Display_Statute&amp;Search_String=&amp;URL=0600-0699/0627/Sections/0627.0915.html" TargetMode="Externa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hyperlink" Target="http://www.leg.state.fl.us/statutes/index.cfm?App_mode=Display_Statute&amp;Search_String=&amp;URL=0700-0799/0775/Sections/0775.082.html" TargetMode="External"/><Relationship Id="rId2" Type="http://schemas.openxmlformats.org/officeDocument/2006/relationships/hyperlink" Target="http://www.leg.state.fl.us/statutes/index.cfm?App_mode=Display_Statute&amp;Search_String=&amp;URL=0400-0499/0440/Sections/0440.13.html" TargetMode="External"/><Relationship Id="rId1" Type="http://schemas.openxmlformats.org/officeDocument/2006/relationships/slideLayout" Target="../slideLayouts/slideLayout13.xml"/><Relationship Id="rId4" Type="http://schemas.openxmlformats.org/officeDocument/2006/relationships/hyperlink" Target="http://www.leg.state.fl.us/statutes/index.cfm?App_mode=Display_Statute&amp;Search_String=&amp;URL=0700-0799/0775/Sections/0775.083.html"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leg.state.fl.us/statutes/index.cfm?App_mode=Display_Statute&amp;Search_String=&amp;URL=0600-0699/0627/Sections/0627.0915.html" TargetMode="Externa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hyperlink" Target="http://www.leg.state.fl.us/statutes/index.cfm?App_mode=Display_Statute&amp;Search_String=&amp;URL=0100-0199/0112/Sections/0112.0455.html" TargetMode="Externa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hyperlink" Target="http://www.leg.state.fl.us/statutes/index.cfm?App_mode=Display_Statute&amp;Search_String=&amp;URL=0100-0199/0119/Sections/0119.07.html" TargetMode="Externa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hyperlink" Target="http://www.leg.state.fl.us/statutes/index.cfm?App_mode=Display_Statute&amp;Search_String=&amp;URL=0100-0199/0112/Sections/0112.0455.html" TargetMode="Externa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hyperlink" Target="http://www.leg.state.fl.us/statutes/index.cfm?App_mode=Display_Statute&amp;Search_String=&amp;URL=0100-0199/0112/Sections/0112.0455.html" TargetMode="Externa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hyperlink" Target="http://www.leg.state.fl.us/statutes/index.cfm?App_mode=Display_Statute&amp;Search_String=&amp;URL=0800-0899/0893/Sections/0893.03.html" TargetMode="Externa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a:t>MARIJUANA DRUG TESTING, ALCOHOL AND MORE: CURRENT LEGAL PERSPECTIVES</a:t>
            </a:r>
          </a:p>
        </p:txBody>
      </p:sp>
      <p:sp>
        <p:nvSpPr>
          <p:cNvPr id="3" name="Subtitle 2"/>
          <p:cNvSpPr>
            <a:spLocks noGrp="1"/>
          </p:cNvSpPr>
          <p:nvPr>
            <p:ph type="subTitle" idx="1"/>
          </p:nvPr>
        </p:nvSpPr>
        <p:spPr>
          <a:xfrm>
            <a:off x="1322921" y="3299012"/>
            <a:ext cx="6766002" cy="2484373"/>
          </a:xfrm>
        </p:spPr>
        <p:txBody>
          <a:bodyPr>
            <a:normAutofit fontScale="47500" lnSpcReduction="20000"/>
          </a:bodyPr>
          <a:lstStyle/>
          <a:p>
            <a:r>
              <a:rPr lang="en-US" sz="7400" dirty="0"/>
              <a:t>National Business Institute</a:t>
            </a:r>
          </a:p>
          <a:p>
            <a:r>
              <a:rPr lang="en-US" sz="7400" dirty="0"/>
              <a:t>Webcast</a:t>
            </a:r>
          </a:p>
          <a:p>
            <a:r>
              <a:rPr lang="en-US" sz="7400" dirty="0"/>
              <a:t>Scott M. Behren</a:t>
            </a:r>
          </a:p>
          <a:p>
            <a:r>
              <a:rPr lang="en-US" sz="7400" dirty="0"/>
              <a:t>Behren Law Firm</a:t>
            </a:r>
          </a:p>
          <a:p>
            <a:r>
              <a:rPr lang="en-US" sz="7400" dirty="0">
                <a:hlinkClick r:id="rId2"/>
              </a:rPr>
              <a:t>scott@behrenlaw.com</a:t>
            </a:r>
            <a:endParaRPr lang="en-US" sz="7400" dirty="0"/>
          </a:p>
          <a:p>
            <a:endParaRPr lang="en-US" dirty="0"/>
          </a:p>
          <a:p>
            <a:endParaRPr lang="en-US" dirty="0"/>
          </a:p>
        </p:txBody>
      </p:sp>
    </p:spTree>
    <p:extLst>
      <p:ext uri="{BB962C8B-B14F-4D97-AF65-F5344CB8AC3E}">
        <p14:creationId xmlns:p14="http://schemas.microsoft.com/office/powerpoint/2010/main" val="2187010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6A863-5A49-C54C-AC73-9A747A20B1F8}"/>
              </a:ext>
            </a:extLst>
          </p:cNvPr>
          <p:cNvSpPr>
            <a:spLocks noGrp="1"/>
          </p:cNvSpPr>
          <p:nvPr>
            <p:ph type="title"/>
          </p:nvPr>
        </p:nvSpPr>
        <p:spPr/>
        <p:txBody>
          <a:bodyPr>
            <a:normAutofit/>
          </a:bodyPr>
          <a:lstStyle/>
          <a:p>
            <a:r>
              <a:rPr lang="en-US" sz="2800" dirty="0"/>
              <a:t>Interplay of Marijuana Legalization Federal Prohibition, ADA Issues and Employer’s Rights</a:t>
            </a:r>
            <a:endParaRPr lang="en-US" sz="2800" dirty="0">
              <a:highlight>
                <a:srgbClr val="008000"/>
              </a:highlight>
            </a:endParaRPr>
          </a:p>
        </p:txBody>
      </p:sp>
      <p:sp>
        <p:nvSpPr>
          <p:cNvPr id="3" name="Text Placeholder 2">
            <a:extLst>
              <a:ext uri="{FF2B5EF4-FFF2-40B4-BE49-F238E27FC236}">
                <a16:creationId xmlns:a16="http://schemas.microsoft.com/office/drawing/2014/main" id="{DBCFD93B-68B4-A948-86FB-04AA686B2588}"/>
              </a:ext>
            </a:extLst>
          </p:cNvPr>
          <p:cNvSpPr>
            <a:spLocks noGrp="1"/>
          </p:cNvSpPr>
          <p:nvPr>
            <p:ph type="body" idx="1"/>
          </p:nvPr>
        </p:nvSpPr>
        <p:spPr/>
        <p:txBody>
          <a:bodyPr>
            <a:normAutofit fontScale="92500" lnSpcReduction="20000"/>
          </a:bodyPr>
          <a:lstStyle/>
          <a:p>
            <a:r>
              <a:rPr lang="en-US" dirty="0"/>
              <a:t>(g) Amyotrophic lateral sclerosis.</a:t>
            </a:r>
          </a:p>
          <a:p>
            <a:r>
              <a:rPr lang="en-US" dirty="0"/>
              <a:t>(h) Crohn’s disease.</a:t>
            </a:r>
          </a:p>
          <a:p>
            <a:r>
              <a:rPr lang="en-US" dirty="0"/>
              <a:t>(i) Parkinson’s disease.</a:t>
            </a:r>
          </a:p>
          <a:p>
            <a:r>
              <a:rPr lang="en-US" dirty="0"/>
              <a:t>(j) Multiple sclerosis.</a:t>
            </a:r>
          </a:p>
          <a:p>
            <a:r>
              <a:rPr lang="en-US" dirty="0"/>
              <a:t>(k) Medical conditions of the same kind or class as or comparable to those enumerated in paragraphs (a)-(j).</a:t>
            </a:r>
          </a:p>
          <a:p>
            <a:r>
              <a:rPr lang="en-US" dirty="0"/>
              <a:t>(l) A terminal condition diagnosed by a physician other than the qualified physician issuing the physician certification.</a:t>
            </a:r>
          </a:p>
          <a:p>
            <a:r>
              <a:rPr lang="en-US" dirty="0"/>
              <a:t>(m) Chronic nonmalignant pain.</a:t>
            </a:r>
          </a:p>
          <a:p>
            <a:endParaRPr lang="en-US" dirty="0"/>
          </a:p>
        </p:txBody>
      </p:sp>
    </p:spTree>
    <p:extLst>
      <p:ext uri="{BB962C8B-B14F-4D97-AF65-F5344CB8AC3E}">
        <p14:creationId xmlns:p14="http://schemas.microsoft.com/office/powerpoint/2010/main" val="861775576"/>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 name="Title 1"/>
          <p:cNvSpPr txBox="1">
            <a:spLocks noGrp="1"/>
          </p:cNvSpPr>
          <p:nvPr>
            <p:ph type="title"/>
          </p:nvPr>
        </p:nvSpPr>
        <p:spPr>
          <a:xfrm>
            <a:off x="508000" y="487747"/>
            <a:ext cx="6447502" cy="1480112"/>
          </a:xfrm>
          <a:prstGeom prst="rect">
            <a:avLst/>
          </a:prstGeom>
        </p:spPr>
        <p:txBody>
          <a:bodyPr>
            <a:normAutofit/>
          </a:bodyPr>
          <a:lstStyle>
            <a:lvl1pPr defTabSz="624230">
              <a:defRPr sz="4608"/>
            </a:lvl1pPr>
          </a:lstStyle>
          <a:p>
            <a:r>
              <a:rPr lang="en-US" sz="2800" dirty="0"/>
              <a:t>Interplay of Marijuana Legalization Federal Prohibition, ADA Issues and Employer’s Rights</a:t>
            </a:r>
            <a:endParaRPr sz="2800" dirty="0">
              <a:highlight>
                <a:srgbClr val="008000"/>
              </a:highlight>
            </a:endParaRPr>
          </a:p>
        </p:txBody>
      </p:sp>
      <p:sp>
        <p:nvSpPr>
          <p:cNvPr id="408" name="Content Placeholder 2"/>
          <p:cNvSpPr txBox="1">
            <a:spLocks noGrp="1"/>
          </p:cNvSpPr>
          <p:nvPr>
            <p:ph type="body" sz="half" idx="1"/>
          </p:nvPr>
        </p:nvSpPr>
        <p:spPr>
          <a:xfrm>
            <a:off x="508000" y="1973528"/>
            <a:ext cx="6447502" cy="3449197"/>
          </a:xfrm>
          <a:prstGeom prst="rect">
            <a:avLst/>
          </a:prstGeom>
        </p:spPr>
        <p:txBody>
          <a:bodyPr>
            <a:noAutofit/>
          </a:bodyPr>
          <a:lstStyle/>
          <a:p>
            <a:pPr marL="248467" indent="-248467" defTabSz="333744">
              <a:spcBef>
                <a:spcPts val="703"/>
              </a:spcBef>
              <a:defRPr sz="1752" b="1"/>
            </a:pPr>
            <a:r>
              <a:rPr sz="1700" dirty="0"/>
              <a:t>Fla. Const. art X, § 29(c)(6): </a:t>
            </a:r>
            <a:r>
              <a:rPr sz="1700" dirty="0">
                <a:highlight>
                  <a:srgbClr val="008000"/>
                </a:highlight>
              </a:rPr>
              <a:t>Nothing in this section shall require any accommodation of any on-site medical use of marijuana in any correctional institution or detention facility or place of education </a:t>
            </a:r>
            <a:r>
              <a:rPr sz="1700" u="sng" dirty="0">
                <a:highlight>
                  <a:srgbClr val="008000"/>
                </a:highlight>
              </a:rPr>
              <a:t>or employment</a:t>
            </a:r>
            <a:r>
              <a:rPr sz="1700" dirty="0">
                <a:highlight>
                  <a:srgbClr val="008000"/>
                </a:highlight>
              </a:rPr>
              <a:t>, or of smoking medical marijuana in any public place.</a:t>
            </a:r>
          </a:p>
          <a:p>
            <a:pPr marL="248467" indent="-248467" defTabSz="333744">
              <a:spcBef>
                <a:spcPts val="703"/>
              </a:spcBef>
              <a:defRPr sz="1752" b="1"/>
            </a:pPr>
            <a:r>
              <a:rPr sz="1700" dirty="0"/>
              <a:t>Fla. Stat. § 381.986(15): This section </a:t>
            </a:r>
            <a:r>
              <a:rPr sz="1700" u="sng" dirty="0"/>
              <a:t>does not require an employer to accommodate the medical use of marijuana in any workplace</a:t>
            </a:r>
            <a:r>
              <a:rPr sz="1700" dirty="0"/>
              <a:t> or any employee working while under the influence of marijuana. </a:t>
            </a:r>
          </a:p>
          <a:p>
            <a:pPr marL="0" indent="0" defTabSz="333744">
              <a:spcBef>
                <a:spcPts val="703"/>
              </a:spcBef>
              <a:buNone/>
              <a:defRPr sz="1752">
                <a:solidFill>
                  <a:srgbClr val="FF2600"/>
                </a:solidFill>
              </a:defRPr>
            </a:pPr>
            <a:endParaRPr sz="1700" dirty="0"/>
          </a:p>
        </p:txBody>
      </p:sp>
      <p:sp>
        <p:nvSpPr>
          <p:cNvPr id="409" name="Slide Number Placeholder 3"/>
          <p:cNvSpPr txBox="1">
            <a:spLocks noGrp="1"/>
          </p:cNvSpPr>
          <p:nvPr>
            <p:ph type="sldNum" sz="quarter" idx="4294967295"/>
          </p:nvPr>
        </p:nvSpPr>
        <p:spPr>
          <a:xfrm>
            <a:off x="6765604" y="5428396"/>
            <a:ext cx="189899" cy="193596"/>
          </a:xfrm>
          <a:prstGeom prst="rect">
            <a:avLst/>
          </a:prstGeom>
          <a:extLst>
            <a:ext uri="{C572A759-6A51-4108-AA02-DFA0A04FC94B}">
              <ma14:wrappingTextBoxFlag xmlns:ma14="http://schemas.microsoft.com/office/mac/drawingml/2011/main" xmlns="" val="1"/>
            </a:ext>
          </a:extLst>
        </p:spPr>
        <p:txBody>
          <a:bodyPr lIns="34288" tIns="34288" rIns="34288" bIns="34288" anchor="ctr"/>
          <a:lstStyle>
            <a:lvl1pPr defTabSz="914367">
              <a:lnSpc>
                <a:spcPct val="100000"/>
              </a:lnSpc>
              <a:defRPr sz="800">
                <a:solidFill>
                  <a:srgbClr val="90C226"/>
                </a:solidFill>
                <a:latin typeface="Trebuchet MS"/>
                <a:ea typeface="Trebuchet MS"/>
                <a:cs typeface="Trebuchet MS"/>
                <a:sym typeface="Trebuchet MS"/>
              </a:defRPr>
            </a:lvl1pPr>
          </a:lstStyle>
          <a:p>
            <a:fld id="{86CB4B4D-7CA3-9044-876B-883B54F8677D}" type="slidenum">
              <a:t>11</a:t>
            </a:fld>
            <a:endParaRPr/>
          </a:p>
        </p:txBody>
      </p:sp>
    </p:spTree>
    <p:extLst>
      <p:ext uri="{BB962C8B-B14F-4D97-AF65-F5344CB8AC3E}">
        <p14:creationId xmlns:p14="http://schemas.microsoft.com/office/powerpoint/2010/main" val="2502691063"/>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Interplay of Marijuana Legalization Federal Prohibition, ADA Issues and Employer’s Rights</a:t>
            </a:r>
          </a:p>
        </p:txBody>
      </p:sp>
      <p:sp>
        <p:nvSpPr>
          <p:cNvPr id="3" name="Content Placeholder 2"/>
          <p:cNvSpPr>
            <a:spLocks noGrp="1"/>
          </p:cNvSpPr>
          <p:nvPr>
            <p:ph idx="1"/>
          </p:nvPr>
        </p:nvSpPr>
        <p:spPr/>
        <p:txBody>
          <a:bodyPr>
            <a:normAutofit fontScale="92500"/>
          </a:bodyPr>
          <a:lstStyle/>
          <a:p>
            <a:r>
              <a:rPr lang="en-US" i="1" dirty="0"/>
              <a:t>Gaetan H. Bourgoin v. Twin Rivers Paper Company</a:t>
            </a:r>
            <a:r>
              <a:rPr lang="en-US" dirty="0"/>
              <a:t>, </a:t>
            </a:r>
            <a:r>
              <a:rPr lang="en-US" i="1" dirty="0"/>
              <a:t>LLC</a:t>
            </a:r>
            <a:r>
              <a:rPr lang="en-US" dirty="0"/>
              <a:t> 2018 ME 77 (Main Supreme Judicial Court 9/13/17)</a:t>
            </a:r>
          </a:p>
          <a:p>
            <a:r>
              <a:rPr lang="en-US" dirty="0"/>
              <a:t>Employee given medical marijuana to help with workers compensation back injury</a:t>
            </a:r>
          </a:p>
          <a:p>
            <a:r>
              <a:rPr lang="en-US" dirty="0"/>
              <a:t>Employer argued that could be not ordered to pay for medical marijuana in violation of Federal Controlled Substances Act</a:t>
            </a:r>
          </a:p>
          <a:p>
            <a:r>
              <a:rPr lang="en-US" dirty="0"/>
              <a:t>Court reversed requirement of employer to pay for medical marijuana as part of workers compensation</a:t>
            </a:r>
          </a:p>
        </p:txBody>
      </p:sp>
    </p:spTree>
    <p:extLst>
      <p:ext uri="{BB962C8B-B14F-4D97-AF65-F5344CB8AC3E}">
        <p14:creationId xmlns:p14="http://schemas.microsoft.com/office/powerpoint/2010/main" val="2606683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Disciplining and Firing Employees for Drug Use</a:t>
            </a:r>
          </a:p>
        </p:txBody>
      </p:sp>
      <p:sp>
        <p:nvSpPr>
          <p:cNvPr id="3" name="Content Placeholder 2"/>
          <p:cNvSpPr>
            <a:spLocks noGrp="1"/>
          </p:cNvSpPr>
          <p:nvPr>
            <p:ph idx="1"/>
          </p:nvPr>
        </p:nvSpPr>
        <p:spPr/>
        <p:txBody>
          <a:bodyPr>
            <a:normAutofit fontScale="92500"/>
          </a:bodyPr>
          <a:lstStyle/>
          <a:p>
            <a:r>
              <a:rPr lang="en-US" i="1" dirty="0"/>
              <a:t>Daniel Cotto v. Ardagh Glass Packing, Inc.</a:t>
            </a:r>
            <a:r>
              <a:rPr lang="en-US" dirty="0"/>
              <a:t>, Case No: 18-1037 (8/10/18)</a:t>
            </a:r>
          </a:p>
          <a:p>
            <a:r>
              <a:rPr lang="en-US" dirty="0"/>
              <a:t>Employee argued that employer was obligated to accommodate his medical marijuana use by waiving a drug test</a:t>
            </a:r>
          </a:p>
          <a:p>
            <a:r>
              <a:rPr lang="en-US" dirty="0"/>
              <a:t>Most states courts have ruled that without a requirement in statute for accommodation, it does not shield employee from adverse employment action</a:t>
            </a:r>
          </a:p>
          <a:p>
            <a:r>
              <a:rPr lang="en-US" dirty="0"/>
              <a:t>New Jersey law does not require employers to waive drug tests for users of medical marijuana</a:t>
            </a:r>
          </a:p>
          <a:p>
            <a:endParaRPr lang="en-US" dirty="0"/>
          </a:p>
          <a:p>
            <a:endParaRPr lang="en-US" dirty="0"/>
          </a:p>
        </p:txBody>
      </p:sp>
    </p:spTree>
    <p:extLst>
      <p:ext uri="{BB962C8B-B14F-4D97-AF65-F5344CB8AC3E}">
        <p14:creationId xmlns:p14="http://schemas.microsoft.com/office/powerpoint/2010/main" val="3996116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Disciplining and Firing Employees for Drug Use</a:t>
            </a:r>
          </a:p>
        </p:txBody>
      </p:sp>
      <p:sp>
        <p:nvSpPr>
          <p:cNvPr id="3" name="Content Placeholder 2"/>
          <p:cNvSpPr>
            <a:spLocks noGrp="1"/>
          </p:cNvSpPr>
          <p:nvPr>
            <p:ph idx="1"/>
          </p:nvPr>
        </p:nvSpPr>
        <p:spPr/>
        <p:txBody>
          <a:bodyPr>
            <a:normAutofit fontScale="92500" lnSpcReduction="20000"/>
          </a:bodyPr>
          <a:lstStyle/>
          <a:p>
            <a:r>
              <a:rPr lang="en-US" b="1" dirty="0"/>
              <a:t>BUT SEE</a:t>
            </a:r>
          </a:p>
          <a:p>
            <a:r>
              <a:rPr lang="en-US" i="1" dirty="0"/>
              <a:t>Justin Wild v. Carriage Funeral Holdings, Inc.</a:t>
            </a:r>
            <a:r>
              <a:rPr lang="en-US" dirty="0"/>
              <a:t>, 205 A.3d 1144 (N.J. Super. App. Div. 2019)</a:t>
            </a:r>
          </a:p>
          <a:p>
            <a:r>
              <a:rPr lang="en-US" dirty="0"/>
              <a:t>Employee brought claims for unlawful discrimination based upon his use of medical marijuana for cancer</a:t>
            </a:r>
          </a:p>
          <a:p>
            <a:r>
              <a:rPr lang="en-US" dirty="0"/>
              <a:t>Motion to Dismiss granted by trial court and reversed by appellate court</a:t>
            </a:r>
          </a:p>
          <a:p>
            <a:r>
              <a:rPr lang="en-US" dirty="0"/>
              <a:t>Judge because NJ Compassionate Use Medical Marijuana At says nothing shall require an employer to accommodate a medical marijuana user does not mean that such an obligation may not be imposed by other legislation</a:t>
            </a:r>
          </a:p>
          <a:p>
            <a:endParaRPr lang="en-US" dirty="0"/>
          </a:p>
        </p:txBody>
      </p:sp>
    </p:spTree>
    <p:extLst>
      <p:ext uri="{BB962C8B-B14F-4D97-AF65-F5344CB8AC3E}">
        <p14:creationId xmlns:p14="http://schemas.microsoft.com/office/powerpoint/2010/main" val="2878222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Disciplining and Firing Employees for Drug Use</a:t>
            </a:r>
          </a:p>
        </p:txBody>
      </p:sp>
      <p:sp>
        <p:nvSpPr>
          <p:cNvPr id="3" name="Content Placeholder 2"/>
          <p:cNvSpPr>
            <a:spLocks noGrp="1"/>
          </p:cNvSpPr>
          <p:nvPr>
            <p:ph idx="1"/>
          </p:nvPr>
        </p:nvSpPr>
        <p:spPr/>
        <p:txBody>
          <a:bodyPr/>
          <a:lstStyle/>
          <a:p>
            <a:r>
              <a:rPr lang="en-US" i="1" dirty="0"/>
              <a:t>Cristina Barbuto v. Advantage Sales and Marketing, LLC</a:t>
            </a:r>
            <a:r>
              <a:rPr lang="en-US" dirty="0"/>
              <a:t>, (Mass.  Sup. Court 5/31/16)</a:t>
            </a:r>
          </a:p>
          <a:p>
            <a:r>
              <a:rPr lang="en-US" dirty="0"/>
              <a:t>Employee terminated for medical marijuana use related to Crohn’s disease</a:t>
            </a:r>
          </a:p>
          <a:p>
            <a:r>
              <a:rPr lang="en-US" dirty="0"/>
              <a:t>Court dismissed claims against employer holding that medical marijuana statute did not require accommodation by employer</a:t>
            </a:r>
          </a:p>
          <a:p>
            <a:r>
              <a:rPr lang="en-US" dirty="0"/>
              <a:t>Only claims upheld were invasion of privacy for an improper drug test</a:t>
            </a:r>
          </a:p>
        </p:txBody>
      </p:sp>
    </p:spTree>
    <p:extLst>
      <p:ext uri="{BB962C8B-B14F-4D97-AF65-F5344CB8AC3E}">
        <p14:creationId xmlns:p14="http://schemas.microsoft.com/office/powerpoint/2010/main" val="614570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Disciplining and Firing Employees for Drug Use</a:t>
            </a:r>
          </a:p>
        </p:txBody>
      </p:sp>
      <p:sp>
        <p:nvSpPr>
          <p:cNvPr id="3" name="Content Placeholder 2"/>
          <p:cNvSpPr>
            <a:spLocks noGrp="1"/>
          </p:cNvSpPr>
          <p:nvPr>
            <p:ph idx="1"/>
          </p:nvPr>
        </p:nvSpPr>
        <p:spPr/>
        <p:txBody>
          <a:bodyPr>
            <a:normAutofit lnSpcReduction="10000"/>
          </a:bodyPr>
          <a:lstStyle/>
          <a:p>
            <a:r>
              <a:rPr lang="en-US" i="1" dirty="0"/>
              <a:t>Rojerio Garcia v. Tractor Supply Company</a:t>
            </a:r>
            <a:r>
              <a:rPr lang="en-US" dirty="0"/>
              <a:t>, 154 F.Supp.3d 1225 (D. New Mexico 1/7/16)</a:t>
            </a:r>
          </a:p>
          <a:p>
            <a:r>
              <a:rPr lang="en-US" dirty="0"/>
              <a:t>Employee who used medical marijuana terminated </a:t>
            </a:r>
          </a:p>
          <a:p>
            <a:r>
              <a:rPr lang="en-US" dirty="0"/>
              <a:t>Employee says his use should have been accommodated under New Mexico law although its state law does not require accommodation as with some other state laws</a:t>
            </a:r>
          </a:p>
          <a:p>
            <a:r>
              <a:rPr lang="en-US" dirty="0"/>
              <a:t>Court held that employer did not need to accommodate medical marijuana usage by employee</a:t>
            </a:r>
          </a:p>
        </p:txBody>
      </p:sp>
    </p:spTree>
    <p:extLst>
      <p:ext uri="{BB962C8B-B14F-4D97-AF65-F5344CB8AC3E}">
        <p14:creationId xmlns:p14="http://schemas.microsoft.com/office/powerpoint/2010/main" val="2884817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Disciplining and Firing Employees for Drug Use</a:t>
            </a:r>
            <a:endParaRPr lang="en-US" dirty="0"/>
          </a:p>
        </p:txBody>
      </p:sp>
      <p:sp>
        <p:nvSpPr>
          <p:cNvPr id="3" name="Content Placeholder 2"/>
          <p:cNvSpPr>
            <a:spLocks noGrp="1"/>
          </p:cNvSpPr>
          <p:nvPr>
            <p:ph idx="1"/>
          </p:nvPr>
        </p:nvSpPr>
        <p:spPr/>
        <p:txBody>
          <a:bodyPr/>
          <a:lstStyle/>
          <a:p>
            <a:r>
              <a:rPr lang="en-US" i="1" dirty="0"/>
              <a:t>Casias v. Wal-Mart Stores, Inc.</a:t>
            </a:r>
            <a:r>
              <a:rPr lang="en-US" dirty="0"/>
              <a:t>, 695 S.3d 428 (6</a:t>
            </a:r>
            <a:r>
              <a:rPr lang="en-US" baseline="30000" dirty="0"/>
              <a:t>th</a:t>
            </a:r>
            <a:r>
              <a:rPr lang="en-US" dirty="0"/>
              <a:t> Cir. 2012)</a:t>
            </a:r>
          </a:p>
          <a:p>
            <a:r>
              <a:rPr lang="en-US" dirty="0"/>
              <a:t>Held that Michigan Medical Marijuana Act does not regulate private employment but is a defense to criminal prosecution</a:t>
            </a:r>
          </a:p>
          <a:p>
            <a:r>
              <a:rPr lang="en-US" dirty="0"/>
              <a:t>Rejects argument that the interpretation violates public policy based upon a statutory construction argument</a:t>
            </a:r>
          </a:p>
        </p:txBody>
      </p:sp>
    </p:spTree>
    <p:extLst>
      <p:ext uri="{BB962C8B-B14F-4D97-AF65-F5344CB8AC3E}">
        <p14:creationId xmlns:p14="http://schemas.microsoft.com/office/powerpoint/2010/main" val="4276048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Disciplining and Firing Employees for Drug Use</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BUT SEE</a:t>
            </a:r>
          </a:p>
          <a:p>
            <a:r>
              <a:rPr lang="en-US" i="1" dirty="0"/>
              <a:t>Carol M. Whitmire v. Wal-Mart Stores, Inc</a:t>
            </a:r>
            <a:r>
              <a:rPr lang="en-US" dirty="0"/>
              <a:t>., 359 F.Supp.3d 761 (D. Ariz. 2019)</a:t>
            </a:r>
          </a:p>
          <a:p>
            <a:r>
              <a:rPr lang="en-US" dirty="0"/>
              <a:t>Trial court granted summary judgment to Plaintiff as to the Arizona Medical Marijuana Act which provides non discrimination language “an employer may not discriminate against a person in hiring, termination, or imposing any term or condition of employment or otherwise penalize a person  for use of medical marijuana unless impaired during work hours on employer’s premises</a:t>
            </a:r>
          </a:p>
          <a:p>
            <a:r>
              <a:rPr lang="en-US" dirty="0"/>
              <a:t>Granted SJ for employer on disability discrimination since employee could not prove her disability</a:t>
            </a:r>
          </a:p>
        </p:txBody>
      </p:sp>
    </p:spTree>
    <p:extLst>
      <p:ext uri="{BB962C8B-B14F-4D97-AF65-F5344CB8AC3E}">
        <p14:creationId xmlns:p14="http://schemas.microsoft.com/office/powerpoint/2010/main" val="3515028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Disciplining and Firing Employees for Drug Use</a:t>
            </a:r>
          </a:p>
        </p:txBody>
      </p:sp>
      <p:sp>
        <p:nvSpPr>
          <p:cNvPr id="3" name="Content Placeholder 2"/>
          <p:cNvSpPr>
            <a:spLocks noGrp="1"/>
          </p:cNvSpPr>
          <p:nvPr>
            <p:ph idx="1"/>
          </p:nvPr>
        </p:nvSpPr>
        <p:spPr/>
        <p:txBody>
          <a:bodyPr/>
          <a:lstStyle/>
          <a:p>
            <a:r>
              <a:rPr lang="en-US" i="1" dirty="0"/>
              <a:t>Jane Roe v. Teletech Customer Care Management (Colorado), LLC</a:t>
            </a:r>
            <a:r>
              <a:rPr lang="en-US" dirty="0"/>
              <a:t>, 257 P.3d 586 (Wash. 2011)</a:t>
            </a:r>
          </a:p>
          <a:p>
            <a:r>
              <a:rPr lang="en-US" dirty="0"/>
              <a:t>Held that even with Washington medical marijuana statute, there is no private cause of action for discharge of an employee who uses medical marijuana, either expressly or impliedly nor does the law create a clear public policy that would support a claim for wrongful discharge in violation of such a policy</a:t>
            </a:r>
          </a:p>
          <a:p>
            <a:r>
              <a:rPr lang="en-US" dirty="0"/>
              <a:t>But see dissent</a:t>
            </a:r>
          </a:p>
        </p:txBody>
      </p:sp>
    </p:spTree>
    <p:extLst>
      <p:ext uri="{BB962C8B-B14F-4D97-AF65-F5344CB8AC3E}">
        <p14:creationId xmlns:p14="http://schemas.microsoft.com/office/powerpoint/2010/main" val="1575566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Interplay of Marijuana Legalization Federal Prohibition, ADA Issues and Employer’s Rights</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394646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Disciplining and Firing Employees for Drug Use</a:t>
            </a:r>
          </a:p>
        </p:txBody>
      </p:sp>
      <p:sp>
        <p:nvSpPr>
          <p:cNvPr id="3" name="Content Placeholder 2"/>
          <p:cNvSpPr>
            <a:spLocks noGrp="1"/>
          </p:cNvSpPr>
          <p:nvPr>
            <p:ph idx="1"/>
          </p:nvPr>
        </p:nvSpPr>
        <p:spPr/>
        <p:txBody>
          <a:bodyPr/>
          <a:lstStyle/>
          <a:p>
            <a:r>
              <a:rPr lang="en-US" i="1" dirty="0"/>
              <a:t>Katelin Noffsinger v. SSC Niantic Operating Company</a:t>
            </a:r>
            <a:r>
              <a:rPr lang="en-US" dirty="0"/>
              <a:t>, 338 F.Supp.3d 78 (D. Conn. 2018)</a:t>
            </a:r>
          </a:p>
          <a:p>
            <a:r>
              <a:rPr lang="en-US" dirty="0"/>
              <a:t>Job offer rescinded based upon employee use of medical marijuana for PTSD</a:t>
            </a:r>
          </a:p>
          <a:p>
            <a:r>
              <a:rPr lang="en-US" dirty="0"/>
              <a:t>Trial court held that PUMA (CT Palliative Use of Marijuana Act) provides private cause of action based upon its anti retaliation provisions and that its not preempted by Federal law</a:t>
            </a:r>
          </a:p>
          <a:p>
            <a:r>
              <a:rPr lang="en-US" dirty="0"/>
              <a:t>Summary Judgment entered in favor of Plaintiff</a:t>
            </a:r>
          </a:p>
          <a:p>
            <a:endParaRPr lang="en-US" dirty="0"/>
          </a:p>
        </p:txBody>
      </p:sp>
    </p:spTree>
    <p:extLst>
      <p:ext uri="{BB962C8B-B14F-4D97-AF65-F5344CB8AC3E}">
        <p14:creationId xmlns:p14="http://schemas.microsoft.com/office/powerpoint/2010/main" val="17756984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Disciplining and Firing Employees for Drug Use</a:t>
            </a:r>
          </a:p>
        </p:txBody>
      </p:sp>
      <p:sp>
        <p:nvSpPr>
          <p:cNvPr id="3" name="Content Placeholder 2"/>
          <p:cNvSpPr>
            <a:spLocks noGrp="1"/>
          </p:cNvSpPr>
          <p:nvPr>
            <p:ph idx="1"/>
          </p:nvPr>
        </p:nvSpPr>
        <p:spPr/>
        <p:txBody>
          <a:bodyPr>
            <a:normAutofit fontScale="92500" lnSpcReduction="20000"/>
          </a:bodyPr>
          <a:lstStyle/>
          <a:p>
            <a:r>
              <a:rPr lang="en-US" i="1" dirty="0"/>
              <a:t>Lance Carlson v. Charter Communications, LLC</a:t>
            </a:r>
            <a:r>
              <a:rPr lang="en-US" dirty="0"/>
              <a:t>, Case No: 16-86-H-SHE (D. Mont. 2017)</a:t>
            </a:r>
          </a:p>
          <a:p>
            <a:r>
              <a:rPr lang="en-US" dirty="0"/>
              <a:t>Employee using medical marijuana was terminated</a:t>
            </a:r>
          </a:p>
          <a:p>
            <a:r>
              <a:rPr lang="en-US" dirty="0"/>
              <a:t>Montana law provides that employer is not required to accommodate use of marijuana and that the statute does not provide a cause of action for wrongful discharge…dismissed claims for wrongful discharge and discrimination</a:t>
            </a:r>
          </a:p>
          <a:p>
            <a:r>
              <a:rPr lang="en-US" dirty="0"/>
              <a:t>But let stand claims for retaliatory discharge (appears to be akin to whistleblower violation)</a:t>
            </a:r>
          </a:p>
          <a:p>
            <a:pPr marL="0" indent="0">
              <a:buNone/>
            </a:pPr>
            <a:r>
              <a:rPr lang="en-US" dirty="0"/>
              <a:t>.</a:t>
            </a:r>
          </a:p>
        </p:txBody>
      </p:sp>
    </p:spTree>
    <p:extLst>
      <p:ext uri="{BB962C8B-B14F-4D97-AF65-F5344CB8AC3E}">
        <p14:creationId xmlns:p14="http://schemas.microsoft.com/office/powerpoint/2010/main" val="33936024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Disciplining and Firing Employees for Drug Use</a:t>
            </a:r>
          </a:p>
        </p:txBody>
      </p:sp>
      <p:sp>
        <p:nvSpPr>
          <p:cNvPr id="3" name="Content Placeholder 2"/>
          <p:cNvSpPr>
            <a:spLocks noGrp="1"/>
          </p:cNvSpPr>
          <p:nvPr>
            <p:ph idx="1"/>
          </p:nvPr>
        </p:nvSpPr>
        <p:spPr/>
        <p:txBody>
          <a:bodyPr/>
          <a:lstStyle/>
          <a:p>
            <a:r>
              <a:rPr lang="en-US" i="1" dirty="0"/>
              <a:t>Brinson v Hospital Housekeeping Services, LLC</a:t>
            </a:r>
            <a:r>
              <a:rPr lang="en-US" dirty="0"/>
              <a:t>, 263 So.2d 106 (Fla. 1</a:t>
            </a:r>
            <a:r>
              <a:rPr lang="en-US" baseline="30000" dirty="0"/>
              <a:t>st</a:t>
            </a:r>
            <a:r>
              <a:rPr lang="en-US" dirty="0"/>
              <a:t> DCA 2018)</a:t>
            </a:r>
          </a:p>
          <a:p>
            <a:r>
              <a:rPr lang="en-US" b="1" dirty="0"/>
              <a:t>DENIAL OF WC BENEFITS DUE TO FAILED DRUG TEST</a:t>
            </a:r>
          </a:p>
          <a:p>
            <a:r>
              <a:rPr lang="en-US" dirty="0"/>
              <a:t>Employee signed agreements confirming the drug test polices with employer</a:t>
            </a:r>
          </a:p>
          <a:p>
            <a:r>
              <a:rPr lang="en-US" dirty="0"/>
              <a:t>Florida law allows employers to drug test employees after an accident whether part of “drug free workplace program or not”</a:t>
            </a:r>
          </a:p>
          <a:p>
            <a:endParaRPr lang="en-US" dirty="0"/>
          </a:p>
          <a:p>
            <a:endParaRPr lang="en-US" dirty="0"/>
          </a:p>
        </p:txBody>
      </p:sp>
    </p:spTree>
    <p:extLst>
      <p:ext uri="{BB962C8B-B14F-4D97-AF65-F5344CB8AC3E}">
        <p14:creationId xmlns:p14="http://schemas.microsoft.com/office/powerpoint/2010/main" val="4601107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Disciplining and Firing Employees for Drug Use</a:t>
            </a:r>
          </a:p>
        </p:txBody>
      </p:sp>
      <p:sp>
        <p:nvSpPr>
          <p:cNvPr id="3" name="Content Placeholder 2"/>
          <p:cNvSpPr>
            <a:spLocks noGrp="1"/>
          </p:cNvSpPr>
          <p:nvPr>
            <p:ph idx="1"/>
          </p:nvPr>
        </p:nvSpPr>
        <p:spPr/>
        <p:txBody>
          <a:bodyPr>
            <a:normAutofit lnSpcReduction="10000"/>
          </a:bodyPr>
          <a:lstStyle/>
          <a:p>
            <a:r>
              <a:rPr lang="en-US" i="1" dirty="0"/>
              <a:t>Brinson v Hospital Housekeeping Services, LLC</a:t>
            </a:r>
            <a:r>
              <a:rPr lang="en-US" dirty="0"/>
              <a:t>, 263 So.2d 106 (Fla. 1</a:t>
            </a:r>
            <a:r>
              <a:rPr lang="en-US" baseline="30000" dirty="0"/>
              <a:t>st</a:t>
            </a:r>
            <a:r>
              <a:rPr lang="en-US" dirty="0"/>
              <a:t> DCA 2018) </a:t>
            </a:r>
            <a:r>
              <a:rPr lang="en-US" b="1" dirty="0"/>
              <a:t>CONTINUED</a:t>
            </a:r>
          </a:p>
          <a:p>
            <a:r>
              <a:rPr lang="en-US" dirty="0"/>
              <a:t>For employers who are “drug free workplaces”, the statute allows drug testing on basis that employee caused contributed to or had been involved in an accident at work.</a:t>
            </a:r>
          </a:p>
          <a:p>
            <a:r>
              <a:rPr lang="en-US" b="1" dirty="0"/>
              <a:t>DISSENT</a:t>
            </a:r>
            <a:r>
              <a:rPr lang="en-US" dirty="0"/>
              <a:t>-a workplace injury without more is not sufficient basis to drug test.  Must be reasonable suspicion of on the job impairment before testing when employer has not followed requirements of drug free workplace statute</a:t>
            </a:r>
          </a:p>
        </p:txBody>
      </p:sp>
    </p:spTree>
    <p:extLst>
      <p:ext uri="{BB962C8B-B14F-4D97-AF65-F5344CB8AC3E}">
        <p14:creationId xmlns:p14="http://schemas.microsoft.com/office/powerpoint/2010/main" val="3562813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Disciplining and Firing Employees for Drug Use</a:t>
            </a:r>
          </a:p>
        </p:txBody>
      </p:sp>
      <p:sp>
        <p:nvSpPr>
          <p:cNvPr id="3" name="Content Placeholder 2"/>
          <p:cNvSpPr>
            <a:spLocks noGrp="1"/>
          </p:cNvSpPr>
          <p:nvPr>
            <p:ph idx="1"/>
          </p:nvPr>
        </p:nvSpPr>
        <p:spPr/>
        <p:txBody>
          <a:bodyPr>
            <a:normAutofit fontScale="40000" lnSpcReduction="20000"/>
          </a:bodyPr>
          <a:lstStyle/>
          <a:p>
            <a:r>
              <a:rPr lang="en-US" sz="7200" dirty="0"/>
              <a:t>Fla Stat 440.09(7)</a:t>
            </a:r>
          </a:p>
          <a:p>
            <a:r>
              <a:rPr lang="en-US" sz="5500" dirty="0"/>
              <a:t>(7)(a) To ensure that the workplace is a drug-free environment and to deter the use of drugs and alcohol at the workplace, if the employer has reason to suspect that the injury was occasioned primarily by the intoxication of the employee or by the use of any drug, as defined in this chapter, which affected the employee to the extent that the employee’s normal faculties were impaired, and the employer has not implemented a drug-free workplace pursuant to ss. </a:t>
            </a:r>
            <a:r>
              <a:rPr lang="en-US" sz="5500" dirty="0">
                <a:hlinkClick r:id="rId2"/>
              </a:rPr>
              <a:t>440.101</a:t>
            </a:r>
            <a:r>
              <a:rPr lang="en-US" sz="5500" dirty="0"/>
              <a:t> and </a:t>
            </a:r>
            <a:r>
              <a:rPr lang="en-US" sz="5500" dirty="0">
                <a:hlinkClick r:id="rId3"/>
              </a:rPr>
              <a:t>440.102</a:t>
            </a:r>
            <a:r>
              <a:rPr lang="en-US" sz="5500" dirty="0"/>
              <a:t>, the employer may require the employee to submit to a test for the presence of any or all drugs or alcohol in his or her system.</a:t>
            </a:r>
          </a:p>
          <a:p>
            <a:endParaRPr lang="en-US" dirty="0"/>
          </a:p>
        </p:txBody>
      </p:sp>
    </p:spTree>
    <p:extLst>
      <p:ext uri="{BB962C8B-B14F-4D97-AF65-F5344CB8AC3E}">
        <p14:creationId xmlns:p14="http://schemas.microsoft.com/office/powerpoint/2010/main" val="12815044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Disciplining and Firing Employees for Drug Use</a:t>
            </a:r>
          </a:p>
        </p:txBody>
      </p:sp>
      <p:sp>
        <p:nvSpPr>
          <p:cNvPr id="3" name="Content Placeholder 2"/>
          <p:cNvSpPr>
            <a:spLocks noGrp="1"/>
          </p:cNvSpPr>
          <p:nvPr>
            <p:ph idx="1"/>
          </p:nvPr>
        </p:nvSpPr>
        <p:spPr/>
        <p:txBody>
          <a:bodyPr>
            <a:normAutofit fontScale="62500" lnSpcReduction="20000"/>
          </a:bodyPr>
          <a:lstStyle/>
          <a:p>
            <a:r>
              <a:rPr lang="en-US" dirty="0"/>
              <a:t>(b) If the employee has, at the time of the injury, a blood alcohol level equal to or greater than the level specified in s. </a:t>
            </a:r>
            <a:r>
              <a:rPr lang="en-US" dirty="0">
                <a:hlinkClick r:id="rId2"/>
              </a:rPr>
              <a:t>316.193</a:t>
            </a:r>
            <a:r>
              <a:rPr lang="en-US" dirty="0"/>
              <a:t>, or if the employee has a positive confirmation of a drug as defined in this act, it is presumed that the injury was occasioned primarily by the intoxication of, or by the influence of the drug upon, the employee. If the employer has implemented a drug-free workplace, this presumption may be rebutted only by evidence that there is no reasonable hypothesis that the intoxication or drug influence contributed to the injury. In the absence of a drug-free workplace program, this presumption may be rebutted by clear and convincing evidence that the intoxication or influence of the drug did not contribute to the injury. Percent by weight of alcohol in the blood must be based upon grams of alcohol per 100 milliliters of blood. If the results are positive, the testing facility must maintain the specimen for a minimum of 90 days. Blood serum may be used for testing purposes under this chapter; however, if this test is used, the presumptions under this section do not arise unless the blood alcohol level is proved to be medically and scientifically equivalent to or greater than the comparable blood alcohol level that would have been obtained if the test were based on percent by weight of alcohol in the blood. However, if, before the accident, the employer had actual knowledge of and expressly acquiesced in the employee’s presence at the workplace while under the influence of such alcohol or drug, the presumptions specified in this subsection do not apply.</a:t>
            </a:r>
          </a:p>
          <a:p>
            <a:endParaRPr lang="en-US" dirty="0"/>
          </a:p>
        </p:txBody>
      </p:sp>
    </p:spTree>
    <p:extLst>
      <p:ext uri="{BB962C8B-B14F-4D97-AF65-F5344CB8AC3E}">
        <p14:creationId xmlns:p14="http://schemas.microsoft.com/office/powerpoint/2010/main" val="1413845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Disciplining and Firing Employees for Drug Use</a:t>
            </a:r>
          </a:p>
        </p:txBody>
      </p:sp>
      <p:sp>
        <p:nvSpPr>
          <p:cNvPr id="3" name="Content Placeholder 2"/>
          <p:cNvSpPr>
            <a:spLocks noGrp="1"/>
          </p:cNvSpPr>
          <p:nvPr>
            <p:ph idx="1"/>
          </p:nvPr>
        </p:nvSpPr>
        <p:spPr/>
        <p:txBody>
          <a:bodyPr>
            <a:normAutofit fontScale="62500" lnSpcReduction="20000"/>
          </a:bodyPr>
          <a:lstStyle/>
          <a:p>
            <a:r>
              <a:rPr lang="en-US" dirty="0"/>
              <a:t>(c) If the injured worker refuses to submit to a drug test, it shall be presumed in the absence of clear and convincing evidence to the contrary that the injury was occasioned primarily by the influence of drugs.</a:t>
            </a:r>
          </a:p>
          <a:p>
            <a:r>
              <a:rPr lang="en-US" dirty="0"/>
              <a:t>(d) The agency shall provide by rule for the authorization and regulation of drug-testing policies, procedures, and methods. Testing of injured employees shall not commence until such rules are adopted.</a:t>
            </a:r>
          </a:p>
          <a:p>
            <a:r>
              <a:rPr lang="en-US" dirty="0"/>
              <a:t>(e) As a part of rebutting any presumptions under paragraph (b), the injured worker must prove the actual quantitative amounts of the drug or its metabolites as measured on the initial and confirmation post-accident drug tests of the injured worker’s urine sample and provide additional evidence regarding the absence of drug influence other than the worker’s denial of being under the influence of a drug. No drug test conducted on a urine sample shall be rejected as to its results or the presumption imposed under paragraph (b) on the basis of the urine being bodily fluid tested.</a:t>
            </a:r>
          </a:p>
          <a:p>
            <a:r>
              <a:rPr lang="en-US" dirty="0"/>
              <a:t> </a:t>
            </a:r>
          </a:p>
          <a:p>
            <a:endParaRPr lang="en-US" dirty="0"/>
          </a:p>
        </p:txBody>
      </p:sp>
    </p:spTree>
    <p:extLst>
      <p:ext uri="{BB962C8B-B14F-4D97-AF65-F5344CB8AC3E}">
        <p14:creationId xmlns:p14="http://schemas.microsoft.com/office/powerpoint/2010/main" val="14958735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Drug Testing-Legal Tips for HR</a:t>
            </a:r>
          </a:p>
        </p:txBody>
      </p:sp>
      <p:sp>
        <p:nvSpPr>
          <p:cNvPr id="3" name="Content Placeholder 2"/>
          <p:cNvSpPr>
            <a:spLocks noGrp="1"/>
          </p:cNvSpPr>
          <p:nvPr>
            <p:ph idx="1"/>
          </p:nvPr>
        </p:nvSpPr>
        <p:spPr/>
        <p:txBody>
          <a:bodyPr/>
          <a:lstStyle/>
          <a:p>
            <a:r>
              <a:rPr lang="en-US" dirty="0"/>
              <a:t>Whatever policy Employer uses, create in writing and have employees confirm receipt of same.  Make sure its clear what discipline will happen to employees who don</a:t>
            </a:r>
            <a:r>
              <a:rPr lang="fr-FR" dirty="0"/>
              <a:t>’</a:t>
            </a:r>
            <a:r>
              <a:rPr lang="en-US" dirty="0"/>
              <a:t>t follow it or refuse to take test</a:t>
            </a:r>
          </a:p>
          <a:p>
            <a:r>
              <a:rPr lang="en-US" dirty="0"/>
              <a:t>Disseminate and educate on program to employees and supervisors</a:t>
            </a:r>
          </a:p>
          <a:p>
            <a:r>
              <a:rPr lang="en-US" dirty="0"/>
              <a:t>Follow the policy in the event drug testing of employees takes place</a:t>
            </a:r>
          </a:p>
        </p:txBody>
      </p:sp>
    </p:spTree>
    <p:extLst>
      <p:ext uri="{BB962C8B-B14F-4D97-AF65-F5344CB8AC3E}">
        <p14:creationId xmlns:p14="http://schemas.microsoft.com/office/powerpoint/2010/main" val="12162415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and Alcohol Policies: Maximizing Safety and Efficiency</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0386244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and Alcohol Policies: Maximizing Safety and Efficiency</a:t>
            </a:r>
          </a:p>
        </p:txBody>
      </p:sp>
      <p:sp>
        <p:nvSpPr>
          <p:cNvPr id="3" name="Content Placeholder 2"/>
          <p:cNvSpPr>
            <a:spLocks noGrp="1"/>
          </p:cNvSpPr>
          <p:nvPr>
            <p:ph idx="1"/>
          </p:nvPr>
        </p:nvSpPr>
        <p:spPr/>
        <p:txBody>
          <a:bodyPr>
            <a:normAutofit fontScale="92500" lnSpcReduction="10000"/>
          </a:bodyPr>
          <a:lstStyle/>
          <a:p>
            <a:r>
              <a:rPr lang="en-US" dirty="0"/>
              <a:t>Employers should create a drug free workplace policy in writing</a:t>
            </a:r>
          </a:p>
          <a:p>
            <a:r>
              <a:rPr lang="en-US" dirty="0"/>
              <a:t>Make sure that the policy complies with your particular states drug testing laws</a:t>
            </a:r>
          </a:p>
          <a:p>
            <a:r>
              <a:rPr lang="en-US" dirty="0"/>
              <a:t>Make sure it focuses on not allowing employees to work under the influence of drugs where the employee is impaired</a:t>
            </a:r>
          </a:p>
          <a:p>
            <a:r>
              <a:rPr lang="en-US" dirty="0"/>
              <a:t>In states where marijuana is legal for medical or recreational purposes need to be careful to make allowances for those laws especially if used to treat a disability</a:t>
            </a:r>
          </a:p>
        </p:txBody>
      </p:sp>
    </p:spTree>
    <p:extLst>
      <p:ext uri="{BB962C8B-B14F-4D97-AF65-F5344CB8AC3E}">
        <p14:creationId xmlns:p14="http://schemas.microsoft.com/office/powerpoint/2010/main" val="2364688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B52F3-EF80-A344-AB41-ABEC530B70D2}"/>
              </a:ext>
            </a:extLst>
          </p:cNvPr>
          <p:cNvSpPr>
            <a:spLocks noGrp="1"/>
          </p:cNvSpPr>
          <p:nvPr>
            <p:ph type="title"/>
          </p:nvPr>
        </p:nvSpPr>
        <p:spPr/>
        <p:txBody>
          <a:bodyPr/>
          <a:lstStyle/>
          <a:p>
            <a:r>
              <a:rPr lang="en-US" sz="3200" dirty="0"/>
              <a:t>Interplay of Marijuana Legalization Federal Prohibition, ADA Issues and Employer’s Rights</a:t>
            </a:r>
          </a:p>
        </p:txBody>
      </p:sp>
      <p:sp>
        <p:nvSpPr>
          <p:cNvPr id="3" name="Text Placeholder 2">
            <a:extLst>
              <a:ext uri="{FF2B5EF4-FFF2-40B4-BE49-F238E27FC236}">
                <a16:creationId xmlns:a16="http://schemas.microsoft.com/office/drawing/2014/main" id="{A63B2A22-3D64-724A-B3A4-883EB2A2B75C}"/>
              </a:ext>
            </a:extLst>
          </p:cNvPr>
          <p:cNvSpPr>
            <a:spLocks noGrp="1"/>
          </p:cNvSpPr>
          <p:nvPr>
            <p:ph type="body" idx="1"/>
          </p:nvPr>
        </p:nvSpPr>
        <p:spPr/>
        <p:txBody>
          <a:bodyPr/>
          <a:lstStyle/>
          <a:p>
            <a:r>
              <a:rPr lang="en-US" dirty="0"/>
              <a:t>Federal law  - Yes </a:t>
            </a:r>
          </a:p>
          <a:p>
            <a:r>
              <a:rPr lang="en-US" dirty="0"/>
              <a:t>State – It depends</a:t>
            </a:r>
          </a:p>
          <a:p>
            <a:r>
              <a:rPr lang="en-US" dirty="0"/>
              <a:t>ADA, Florida Civil Rights Act and County Ordinances (such as in Dade, Broward and Palm Beach) require accommodations of disabilities and to engage in interactive process, but does this apply to something legal under some circumstances under state law and illegal under Federal law?  States have different answers to this question.</a:t>
            </a:r>
          </a:p>
          <a:p>
            <a:pPr marL="0" indent="0">
              <a:buNone/>
            </a:pPr>
            <a:endParaRPr lang="en-US" dirty="0"/>
          </a:p>
        </p:txBody>
      </p:sp>
    </p:spTree>
    <p:extLst>
      <p:ext uri="{BB962C8B-B14F-4D97-AF65-F5344CB8AC3E}">
        <p14:creationId xmlns:p14="http://schemas.microsoft.com/office/powerpoint/2010/main" val="2184342638"/>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and Alcohol Policies: Maximizing Safety and Efficiency</a:t>
            </a:r>
          </a:p>
        </p:txBody>
      </p:sp>
      <p:sp>
        <p:nvSpPr>
          <p:cNvPr id="3" name="Content Placeholder 2"/>
          <p:cNvSpPr>
            <a:spLocks noGrp="1"/>
          </p:cNvSpPr>
          <p:nvPr>
            <p:ph idx="1"/>
          </p:nvPr>
        </p:nvSpPr>
        <p:spPr/>
        <p:txBody>
          <a:bodyPr/>
          <a:lstStyle/>
          <a:p>
            <a:r>
              <a:rPr lang="en-US" dirty="0"/>
              <a:t>Policy should prohibit impairment, distribution, sale and use of marijuana during business hours or outside of business hours to the extent it affects employee performance</a:t>
            </a:r>
          </a:p>
        </p:txBody>
      </p:sp>
    </p:spTree>
    <p:extLst>
      <p:ext uri="{BB962C8B-B14F-4D97-AF65-F5344CB8AC3E}">
        <p14:creationId xmlns:p14="http://schemas.microsoft.com/office/powerpoint/2010/main" val="29054157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 name="Title 1"/>
          <p:cNvSpPr txBox="1">
            <a:spLocks noGrp="1"/>
          </p:cNvSpPr>
          <p:nvPr>
            <p:ph type="title"/>
          </p:nvPr>
        </p:nvSpPr>
        <p:spPr>
          <a:xfrm>
            <a:off x="508000" y="428884"/>
            <a:ext cx="6447502" cy="1237160"/>
          </a:xfrm>
          <a:prstGeom prst="rect">
            <a:avLst/>
          </a:prstGeom>
        </p:spPr>
        <p:txBody>
          <a:bodyPr>
            <a:normAutofit/>
          </a:bodyPr>
          <a:lstStyle>
            <a:lvl1pPr defTabSz="637235">
              <a:defRPr sz="4704"/>
            </a:lvl1pPr>
          </a:lstStyle>
          <a:p>
            <a:r>
              <a:rPr lang="en-US" sz="2800" dirty="0"/>
              <a:t>Drug and Alcohol Policies: Maximizing Safety and Efficiency</a:t>
            </a:r>
            <a:endParaRPr sz="2800" dirty="0">
              <a:highlight>
                <a:srgbClr val="008000"/>
              </a:highlight>
            </a:endParaRPr>
          </a:p>
        </p:txBody>
      </p:sp>
      <p:sp>
        <p:nvSpPr>
          <p:cNvPr id="452" name="Content Placeholder 2"/>
          <p:cNvSpPr txBox="1">
            <a:spLocks noGrp="1"/>
          </p:cNvSpPr>
          <p:nvPr>
            <p:ph type="body" sz="half" idx="1"/>
          </p:nvPr>
        </p:nvSpPr>
        <p:spPr>
          <a:xfrm>
            <a:off x="508000" y="2050749"/>
            <a:ext cx="7894528" cy="3611367"/>
          </a:xfrm>
          <a:prstGeom prst="rect">
            <a:avLst/>
          </a:prstGeom>
        </p:spPr>
        <p:txBody>
          <a:bodyPr>
            <a:normAutofit/>
          </a:bodyPr>
          <a:lstStyle/>
          <a:p>
            <a:pPr marL="253951" indent="-253951" defTabSz="361175">
              <a:spcBef>
                <a:spcPts val="773"/>
              </a:spcBef>
              <a:defRPr sz="1896"/>
            </a:pPr>
            <a:r>
              <a:rPr dirty="0"/>
              <a:t>The </a:t>
            </a:r>
            <a:r>
              <a:rPr dirty="0">
                <a:highlight>
                  <a:srgbClr val="008000"/>
                </a:highlight>
              </a:rPr>
              <a:t>federal </a:t>
            </a:r>
            <a:r>
              <a:rPr dirty="0"/>
              <a:t>Drug-Free Workplace Act requires federal contractors and grantees to keep the workplace free of illegal drugs. </a:t>
            </a:r>
          </a:p>
          <a:p>
            <a:pPr marL="472190" lvl="1" indent="-218239" defTabSz="361175">
              <a:spcBef>
                <a:spcPts val="773"/>
              </a:spcBef>
              <a:defRPr sz="1738"/>
            </a:pPr>
            <a:r>
              <a:rPr dirty="0"/>
              <a:t>“Illegal drugs” is defined by the CSA, which classifies marijuana as a Schedule I substance. 41 U.S.C. § 8101(a)(2) </a:t>
            </a:r>
          </a:p>
          <a:p>
            <a:pPr marL="472190" lvl="1" indent="-218239" defTabSz="361175">
              <a:spcBef>
                <a:spcPts val="773"/>
              </a:spcBef>
              <a:defRPr sz="1738"/>
            </a:pPr>
            <a:r>
              <a:rPr dirty="0"/>
              <a:t>The preemption doctrine, just as it does in ADA reasonable accommodation disputes, likely allows an employer to terminate an employee who lawfully uses medical marijuana under state law, but nonetheless violates the Drug Free Workplace Act via the CSA’s definition of “illegal drugs.”</a:t>
            </a:r>
          </a:p>
        </p:txBody>
      </p:sp>
      <p:sp>
        <p:nvSpPr>
          <p:cNvPr id="453" name="Slide Number Placeholder 3"/>
          <p:cNvSpPr txBox="1">
            <a:spLocks noGrp="1"/>
          </p:cNvSpPr>
          <p:nvPr>
            <p:ph type="sldNum" sz="quarter" idx="4294967295"/>
          </p:nvPr>
        </p:nvSpPr>
        <p:spPr>
          <a:xfrm>
            <a:off x="6765604" y="5428396"/>
            <a:ext cx="189899" cy="193596"/>
          </a:xfrm>
          <a:prstGeom prst="rect">
            <a:avLst/>
          </a:prstGeom>
          <a:extLst>
            <a:ext uri="{C572A759-6A51-4108-AA02-DFA0A04FC94B}">
              <ma14:wrappingTextBoxFlag xmlns:ma14="http://schemas.microsoft.com/office/mac/drawingml/2011/main" xmlns="" val="1"/>
            </a:ext>
          </a:extLst>
        </p:spPr>
        <p:txBody>
          <a:bodyPr lIns="34288" tIns="34288" rIns="34288" bIns="34288" anchor="ctr"/>
          <a:lstStyle>
            <a:lvl1pPr defTabSz="914367">
              <a:lnSpc>
                <a:spcPct val="100000"/>
              </a:lnSpc>
              <a:defRPr sz="800">
                <a:solidFill>
                  <a:srgbClr val="90C226"/>
                </a:solidFill>
                <a:latin typeface="Trebuchet MS"/>
                <a:ea typeface="Trebuchet MS"/>
                <a:cs typeface="Trebuchet MS"/>
                <a:sym typeface="Trebuchet MS"/>
              </a:defRPr>
            </a:lvl1pPr>
          </a:lstStyle>
          <a:p>
            <a:fld id="{86CB4B4D-7CA3-9044-876B-883B54F8677D}" type="slidenum">
              <a:t>31</a:t>
            </a:fld>
            <a:endParaRPr/>
          </a:p>
        </p:txBody>
      </p:sp>
      <p:sp>
        <p:nvSpPr>
          <p:cNvPr id="455" name="Rectangle 9"/>
          <p:cNvSpPr txBox="1"/>
          <p:nvPr/>
        </p:nvSpPr>
        <p:spPr>
          <a:xfrm>
            <a:off x="6442998" y="4052569"/>
            <a:ext cx="1657351" cy="238523"/>
          </a:xfrm>
          <a:prstGeom prst="rect">
            <a:avLst/>
          </a:prstGeom>
          <a:ln w="12700">
            <a:miter lim="400000"/>
          </a:ln>
          <a:extLst>
            <a:ext uri="{C572A759-6A51-4108-AA02-DFA0A04FC94B}">
              <ma14:wrappingTextBoxFlag xmlns:ma14="http://schemas.microsoft.com/office/mac/drawingml/2011/main" xmlns="" val="1"/>
            </a:ext>
          </a:extLst>
        </p:spPr>
        <p:txBody>
          <a:bodyPr lIns="34288" tIns="34288" rIns="34288" bIns="34288">
            <a:spAutoFit/>
          </a:bodyPr>
          <a:lstStyle>
            <a:lvl1pPr defTabSz="1300480">
              <a:spcBef>
                <a:spcPts val="0"/>
              </a:spcBef>
              <a:defRPr sz="1100">
                <a:solidFill>
                  <a:srgbClr val="000000"/>
                </a:solidFill>
                <a:latin typeface="Trebuchet MS"/>
                <a:ea typeface="Trebuchet MS"/>
                <a:cs typeface="Trebuchet MS"/>
                <a:sym typeface="Trebuchet MS"/>
              </a:defRPr>
            </a:lvl1pPr>
          </a:lstStyle>
          <a:p>
            <a:endParaRPr dirty="0"/>
          </a:p>
        </p:txBody>
      </p:sp>
    </p:spTree>
    <p:extLst>
      <p:ext uri="{BB962C8B-B14F-4D97-AF65-F5344CB8AC3E}">
        <p14:creationId xmlns:p14="http://schemas.microsoft.com/office/powerpoint/2010/main" val="2658442867"/>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Drug and Alcohol Policies: Maximizing Safety and Efficiency</a:t>
            </a:r>
          </a:p>
        </p:txBody>
      </p:sp>
      <p:sp>
        <p:nvSpPr>
          <p:cNvPr id="3" name="Text Placeholder 2"/>
          <p:cNvSpPr>
            <a:spLocks noGrp="1"/>
          </p:cNvSpPr>
          <p:nvPr>
            <p:ph type="body" idx="1"/>
          </p:nvPr>
        </p:nvSpPr>
        <p:spPr/>
        <p:txBody>
          <a:bodyPr>
            <a:normAutofit fontScale="55000" lnSpcReduction="20000"/>
          </a:bodyPr>
          <a:lstStyle/>
          <a:p>
            <a:r>
              <a:rPr lang="en-US" b="1" dirty="0"/>
              <a:t>440.101 Legislative intent; drug-free workplaces.</a:t>
            </a:r>
            <a:r>
              <a:rPr lang="en-US" dirty="0"/>
              <a:t>—</a:t>
            </a:r>
          </a:p>
          <a:p>
            <a:r>
              <a:rPr lang="en-US" dirty="0"/>
              <a:t>(1) It is the intent of the Legislature to promote drug-free workplaces in order that employers in the state be afforded the opportunity to maximize their levels of productivity, enhance their competitive positions in the marketplace, and reach their desired levels of success without experiencing the costs, delays, and tragedies associated with work-related accidents resulting from drug abuse by employees. It is further the intent of the Legislature that drug abuse be discouraged and that employees who choose to engage in drug abuse face the risk of unemployment and the forfeiture of workers’ compensation benefits.</a:t>
            </a:r>
          </a:p>
          <a:p>
            <a:r>
              <a:rPr lang="en-US" dirty="0"/>
              <a:t>(2) If an employer implements a drug-free workplace program in accordance with s. </a:t>
            </a:r>
            <a:r>
              <a:rPr lang="en-US" dirty="0">
                <a:hlinkClick r:id="rId2"/>
              </a:rPr>
              <a:t>440.102</a:t>
            </a:r>
            <a:r>
              <a:rPr lang="en-US" dirty="0"/>
              <a:t>which includes notice, education, and procedural requirements for testing for drugs and alcohol pursuant to law or to rules developed by the Agency for Health Care Administration, the employer may require the employee to submit to a test for the presence of drugs or alcohol and, if a drug or alcohol is found to be present in the employee’s system at a level prescribed by rule adopted pursuant to this act, the employee may be terminated and forfeits his or her eligibility for medical and indemnity benefits. However, a drug-free workplace program must require the employer to notify all employees that it is a condition of employment for an employee to refrain from reporting to work or working with the presence of drugs or alcohol in his or her body and, if an injured employee refuses to submit to a test for drugs or alcohol, the employee forfeits eligibility for medical and indemnity benefits.</a:t>
            </a:r>
          </a:p>
          <a:p>
            <a:pPr marL="0" indent="0">
              <a:buNone/>
            </a:pPr>
            <a:endParaRPr lang="en-US" dirty="0"/>
          </a:p>
        </p:txBody>
      </p:sp>
    </p:spTree>
    <p:extLst>
      <p:ext uri="{BB962C8B-B14F-4D97-AF65-F5344CB8AC3E}">
        <p14:creationId xmlns:p14="http://schemas.microsoft.com/office/powerpoint/2010/main" val="3654542622"/>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and Alcohol Policies: Maximizing Safety and Efficiency</a:t>
            </a:r>
          </a:p>
        </p:txBody>
      </p:sp>
      <p:sp>
        <p:nvSpPr>
          <p:cNvPr id="3" name="Text Placeholder 2"/>
          <p:cNvSpPr>
            <a:spLocks noGrp="1"/>
          </p:cNvSpPr>
          <p:nvPr>
            <p:ph type="body" idx="1"/>
          </p:nvPr>
        </p:nvSpPr>
        <p:spPr/>
        <p:txBody>
          <a:bodyPr>
            <a:noAutofit/>
          </a:bodyPr>
          <a:lstStyle/>
          <a:p>
            <a:r>
              <a:rPr lang="en-US" sz="2000" b="1" dirty="0"/>
              <a:t>440.102 Drug-free workplace program requirements.</a:t>
            </a:r>
            <a:r>
              <a:rPr lang="en-US" sz="2000" dirty="0"/>
              <a:t>—The following provisions apply to a drug-free workplace program implemented pursuant to law or to rules adopted by the Agency for Health Care Administration:</a:t>
            </a:r>
          </a:p>
          <a:p>
            <a:r>
              <a:rPr lang="en-US" sz="2000" dirty="0"/>
              <a:t>(1) DEFINITIONS.—Except where the context otherwise requires, as used in this act:</a:t>
            </a:r>
          </a:p>
          <a:p>
            <a:r>
              <a:rPr lang="en-US" sz="2000" dirty="0"/>
              <a:t>(a) “Chain of custody” refers to the methodology of tracking specified materials or substances for the purpose of maintaining control and accountability from initial collection to final disposition for all such materials or substances and providing for accountability at each stage in handling, testing, and storing specimens and reporting test results.</a:t>
            </a:r>
          </a:p>
        </p:txBody>
      </p:sp>
    </p:spTree>
    <p:extLst>
      <p:ext uri="{BB962C8B-B14F-4D97-AF65-F5344CB8AC3E}">
        <p14:creationId xmlns:p14="http://schemas.microsoft.com/office/powerpoint/2010/main" val="2881567498"/>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and Alcohol Policies: Maximizing Safety and Efficiency</a:t>
            </a:r>
          </a:p>
        </p:txBody>
      </p:sp>
      <p:sp>
        <p:nvSpPr>
          <p:cNvPr id="3" name="Text Placeholder 2"/>
          <p:cNvSpPr>
            <a:spLocks noGrp="1"/>
          </p:cNvSpPr>
          <p:nvPr>
            <p:ph type="body" idx="1"/>
          </p:nvPr>
        </p:nvSpPr>
        <p:spPr/>
        <p:txBody>
          <a:bodyPr>
            <a:noAutofit/>
          </a:bodyPr>
          <a:lstStyle/>
          <a:p>
            <a:r>
              <a:rPr lang="en-US" sz="1800" dirty="0"/>
              <a:t>(b) “Confirmation test,” “confirmed test,” or “confirmed drug test” means a second analytical procedure used to identify the presence of a specific drug or metabolite in a specimen, which test must be different in scientific principle from that of the initial test procedure and must be capable of providing requisite specificity, sensitivity, and quantitative accuracy.</a:t>
            </a:r>
          </a:p>
          <a:p>
            <a:r>
              <a:rPr lang="en-US" sz="1800" dirty="0"/>
              <a:t>(c) “Drug” means alcohol, including a distilled spirit, wine, a malt beverage, or an intoxicating liquor; an amphetamine; a cannabinoid; cocaine; phencyclidine (PCP); a hallucinogen; methaqualone; an opiate; a barbiturate; a benzodiazepine; a synthetic narcotic; a designer drug; or a metabolite of any of the substances listed in this paragraph. An employer may test an individual for any or all of such drugs.</a:t>
            </a:r>
          </a:p>
          <a:p>
            <a:r>
              <a:rPr lang="en-US" sz="1800" dirty="0"/>
              <a:t>(d) “Drug rehabilitation program” means a service provider as defined in s. </a:t>
            </a:r>
            <a:r>
              <a:rPr lang="en-US" sz="1800" dirty="0">
                <a:hlinkClick r:id="rId2"/>
              </a:rPr>
              <a:t>397.311</a:t>
            </a:r>
            <a:r>
              <a:rPr lang="en-US" sz="1800" dirty="0"/>
              <a:t> which provides confidential, timely, and expert identification, assessment, and resolution of employee drug abuse.</a:t>
            </a:r>
          </a:p>
        </p:txBody>
      </p:sp>
    </p:spTree>
    <p:extLst>
      <p:ext uri="{BB962C8B-B14F-4D97-AF65-F5344CB8AC3E}">
        <p14:creationId xmlns:p14="http://schemas.microsoft.com/office/powerpoint/2010/main" val="3045344850"/>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and Alcohol Policies: Maximizing Safety and Efficiency</a:t>
            </a:r>
          </a:p>
        </p:txBody>
      </p:sp>
      <p:sp>
        <p:nvSpPr>
          <p:cNvPr id="3" name="Text Placeholder 2"/>
          <p:cNvSpPr>
            <a:spLocks noGrp="1"/>
          </p:cNvSpPr>
          <p:nvPr>
            <p:ph type="body" idx="1"/>
          </p:nvPr>
        </p:nvSpPr>
        <p:spPr/>
        <p:txBody>
          <a:bodyPr>
            <a:normAutofit fontScale="55000" lnSpcReduction="20000"/>
          </a:bodyPr>
          <a:lstStyle/>
          <a:p>
            <a:r>
              <a:rPr lang="en-US" dirty="0"/>
              <a:t>(e) “Drug test” or “test” means any chemical, biological, or physical instrumental analysis administered, by a laboratory certified by the United States Department of Health and Human Services or licensed by the Agency for Health Care Administration, for the purpose of determining the presence or absence of a drug or its metabolites.</a:t>
            </a:r>
          </a:p>
          <a:p>
            <a:r>
              <a:rPr lang="en-US" dirty="0"/>
              <a:t>(f) “Employee” means any person who works for salary, wages, or other remuneration for an employer.</a:t>
            </a:r>
          </a:p>
          <a:p>
            <a:r>
              <a:rPr lang="en-US" dirty="0"/>
              <a:t>(g) “Employee assistance program” means an established program capable of providing expert assessment of employee personal concerns; confidential and timely identification services with regard to employee drug abuse; referrals of employees for appropriate diagnosis, treatment, and assistance; and follow up services for employees who participate in the program or require monitoring after returning to work. If, in addition to the above activities, an employee assistance program provides diagnostic and treatment services, these services shall in all cases be provided by service providers as defined in s. </a:t>
            </a:r>
            <a:r>
              <a:rPr lang="en-US" dirty="0">
                <a:hlinkClick r:id="rId2"/>
              </a:rPr>
              <a:t>397.311</a:t>
            </a:r>
            <a:r>
              <a:rPr lang="en-US" dirty="0"/>
              <a:t>.</a:t>
            </a:r>
          </a:p>
          <a:p>
            <a:r>
              <a:rPr lang="en-US" dirty="0"/>
              <a:t>(h) “Employer” means a person or entity that employs a person and that is covered by the Workers’ Compensation Law.</a:t>
            </a:r>
          </a:p>
          <a:p>
            <a:r>
              <a:rPr lang="en-US" dirty="0"/>
              <a:t>(i) “Initial drug test” means a sensitive, rapid, and reliable procedure to identify negative and presumptive positive specimens, using an immunoassay procedure or an equivalent, or a more accurate scientifically accepted method approved by the United States Food and Drug Administration or the Agency for Health Care Administration as such more accurate technology becomes available in a cost-effective form.</a:t>
            </a:r>
          </a:p>
          <a:p>
            <a:endParaRPr lang="en-US" dirty="0"/>
          </a:p>
          <a:p>
            <a:endParaRPr lang="en-US" dirty="0"/>
          </a:p>
          <a:p>
            <a:endParaRPr lang="en-US" dirty="0"/>
          </a:p>
        </p:txBody>
      </p:sp>
    </p:spTree>
    <p:extLst>
      <p:ext uri="{BB962C8B-B14F-4D97-AF65-F5344CB8AC3E}">
        <p14:creationId xmlns:p14="http://schemas.microsoft.com/office/powerpoint/2010/main" val="63645601"/>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and Alcohol Policies: Maximizing Safety and Efficiency</a:t>
            </a:r>
          </a:p>
        </p:txBody>
      </p:sp>
      <p:sp>
        <p:nvSpPr>
          <p:cNvPr id="3" name="Text Placeholder 2"/>
          <p:cNvSpPr>
            <a:spLocks noGrp="1"/>
          </p:cNvSpPr>
          <p:nvPr>
            <p:ph type="body" idx="1"/>
          </p:nvPr>
        </p:nvSpPr>
        <p:spPr/>
        <p:txBody>
          <a:bodyPr>
            <a:normAutofit fontScale="47500" lnSpcReduction="20000"/>
          </a:bodyPr>
          <a:lstStyle/>
          <a:p>
            <a:r>
              <a:rPr lang="en-US" dirty="0"/>
              <a:t>f) “Employee” means any person who works for salary, wages, or other remuneration for an employer.</a:t>
            </a:r>
          </a:p>
          <a:p>
            <a:r>
              <a:rPr lang="en-US" dirty="0"/>
              <a:t>(g) “Employee assistance program” means an established program capable of providing expert assessment of employee personal concerns; confidential and timely identification services with regard to employee drug abuse; referrals of employees for appropriate diagnosis, treatment, and assistance; and follow up services for employees who participate in the program or require monitoring after returning to work. If, in addition to the above activities, an employee assistance program provides diagnostic and treatment services, these services shall in all cases be provided by service providers as defined in s. </a:t>
            </a:r>
            <a:r>
              <a:rPr lang="en-US" dirty="0">
                <a:hlinkClick r:id="rId2"/>
              </a:rPr>
              <a:t>397.311</a:t>
            </a:r>
            <a:r>
              <a:rPr lang="en-US" dirty="0"/>
              <a:t>.</a:t>
            </a:r>
          </a:p>
          <a:p>
            <a:r>
              <a:rPr lang="en-US" dirty="0"/>
              <a:t>(h) “Employer” means a person or entity that employs a person and that is covered by the Workers’ Compensation Law.</a:t>
            </a:r>
          </a:p>
          <a:p>
            <a:r>
              <a:rPr lang="en-US" dirty="0"/>
              <a:t>(i) “Initial drug test” means a sensitive, rapid, and reliable procedure to identify negative and presumptive positive specimens, using an immunoassay procedure or an equivalent, or a more accurate scientifically accepted method approved by the United States Food and Drug Administration or the Agency for Health Care Administration as such more accurate technology becomes available in a cost-effective form.</a:t>
            </a:r>
          </a:p>
          <a:p>
            <a:r>
              <a:rPr lang="en-US" dirty="0"/>
              <a:t>(j) “Job applicant” means a person who has applied for a position with an employer and has been offered employment conditioned upon successfully passing a drug test, and may have begun work pending the results of the drug test. For a public employer, “job applicant” means only a person who has applied for a special-risk or mandatory-testing position.</a:t>
            </a:r>
          </a:p>
          <a:p>
            <a:r>
              <a:rPr lang="en-US" dirty="0"/>
              <a:t>(k) “Medical review officer” or “MRO” means a licensed physician, employed with or contracted with an employer, who has knowledge of substance abuse disorders, laboratory testing procedures, and chain of custody collection procedures; who verifies positive, confirmed test results; and who has the necessary medical training to interpret and evaluate an employee’s positive test result in relation to the employee’s medical history or any other relevant biomedical information </a:t>
            </a:r>
          </a:p>
        </p:txBody>
      </p:sp>
    </p:spTree>
    <p:extLst>
      <p:ext uri="{BB962C8B-B14F-4D97-AF65-F5344CB8AC3E}">
        <p14:creationId xmlns:p14="http://schemas.microsoft.com/office/powerpoint/2010/main" val="3817490753"/>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and Alcohol Policies: Maximizing Safety and Efficiency</a:t>
            </a:r>
          </a:p>
        </p:txBody>
      </p:sp>
      <p:sp>
        <p:nvSpPr>
          <p:cNvPr id="3" name="Text Placeholder 2"/>
          <p:cNvSpPr>
            <a:spLocks noGrp="1"/>
          </p:cNvSpPr>
          <p:nvPr>
            <p:ph type="body" idx="1"/>
          </p:nvPr>
        </p:nvSpPr>
        <p:spPr/>
        <p:txBody>
          <a:bodyPr>
            <a:noAutofit/>
          </a:bodyPr>
          <a:lstStyle/>
          <a:p>
            <a:r>
              <a:rPr lang="en-US" sz="2000" dirty="0"/>
              <a:t>(l) “Prescription or nonprescription medication” means a drug or medication obtained pursuant to a prescription as defined by s. </a:t>
            </a:r>
            <a:r>
              <a:rPr lang="en-US" sz="2000" dirty="0">
                <a:hlinkClick r:id="rId2"/>
              </a:rPr>
              <a:t>893.02</a:t>
            </a:r>
            <a:r>
              <a:rPr lang="en-US" sz="2000" dirty="0"/>
              <a:t> or a medication that is authorized pursuant to federal or state law for general distribution and use without a prescription in the treatment of human diseases, ailments, or injuries.</a:t>
            </a:r>
          </a:p>
          <a:p>
            <a:r>
              <a:rPr lang="en-US" sz="2000" dirty="0"/>
              <a:t>(m) “Public employer” means any agency within state, county, or municipal government that employs individuals for a salary, wages, or other remuneration.</a:t>
            </a:r>
          </a:p>
          <a:p>
            <a:r>
              <a:rPr lang="en-US" sz="2000" dirty="0"/>
              <a:t>(n) “Reasonable-suspicion drug testing” means drug testing based on a belief that an employee is using or has used drugs in violation of the employer’s policy drawn from specific objective and articulable facts and reasonable inferences drawn from those facts in light of experience. </a:t>
            </a:r>
          </a:p>
        </p:txBody>
      </p:sp>
    </p:spTree>
    <p:extLst>
      <p:ext uri="{BB962C8B-B14F-4D97-AF65-F5344CB8AC3E}">
        <p14:creationId xmlns:p14="http://schemas.microsoft.com/office/powerpoint/2010/main" val="334284888"/>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and Alcohol Policies: Maximizing Safety and Efficiency</a:t>
            </a:r>
          </a:p>
        </p:txBody>
      </p:sp>
      <p:sp>
        <p:nvSpPr>
          <p:cNvPr id="3" name="Text Placeholder 2"/>
          <p:cNvSpPr>
            <a:spLocks noGrp="1"/>
          </p:cNvSpPr>
          <p:nvPr>
            <p:ph type="body" idx="1"/>
          </p:nvPr>
        </p:nvSpPr>
        <p:spPr/>
        <p:txBody>
          <a:bodyPr>
            <a:normAutofit fontScale="25000" lnSpcReduction="20000"/>
          </a:bodyPr>
          <a:lstStyle/>
          <a:p>
            <a:r>
              <a:rPr lang="en-US" sz="8000" dirty="0"/>
              <a:t>Among other things, such facts and inferences may be based upon:</a:t>
            </a:r>
          </a:p>
          <a:p>
            <a:r>
              <a:rPr lang="en-US" sz="8000" dirty="0"/>
              <a:t>1. Observable phenomena while at work, such as direct observation of drug use or of the physical symptoms or manifestations of being under the influence of a drug.</a:t>
            </a:r>
          </a:p>
          <a:p>
            <a:r>
              <a:rPr lang="en-US" sz="8000" dirty="0"/>
              <a:t>2. Abnormal conduct or erratic behavior while at work or a significant deterioration in work performance.</a:t>
            </a:r>
          </a:p>
          <a:p>
            <a:r>
              <a:rPr lang="en-US" sz="8000" dirty="0"/>
              <a:t>3. A report of drug use, provided by a reliable and credible source.</a:t>
            </a:r>
          </a:p>
          <a:p>
            <a:r>
              <a:rPr lang="en-US" sz="8000" dirty="0"/>
              <a:t>4. Evidence that an individual has tampered with a drug test during his or her employment with the current employer.</a:t>
            </a:r>
          </a:p>
          <a:p>
            <a:r>
              <a:rPr lang="en-US" sz="8000" dirty="0"/>
              <a:t>5. Information that an employee has caused, contributed to, or been involved in an accident while at work.</a:t>
            </a:r>
          </a:p>
        </p:txBody>
      </p:sp>
    </p:spTree>
    <p:extLst>
      <p:ext uri="{BB962C8B-B14F-4D97-AF65-F5344CB8AC3E}">
        <p14:creationId xmlns:p14="http://schemas.microsoft.com/office/powerpoint/2010/main" val="1319954363"/>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and Alcohol Policies: Maximizing Safety and Efficiency</a:t>
            </a:r>
          </a:p>
        </p:txBody>
      </p:sp>
      <p:sp>
        <p:nvSpPr>
          <p:cNvPr id="3" name="Text Placeholder 2"/>
          <p:cNvSpPr>
            <a:spLocks noGrp="1"/>
          </p:cNvSpPr>
          <p:nvPr>
            <p:ph type="body" idx="1"/>
          </p:nvPr>
        </p:nvSpPr>
        <p:spPr/>
        <p:txBody>
          <a:bodyPr>
            <a:normAutofit fontScale="70000" lnSpcReduction="20000"/>
          </a:bodyPr>
          <a:lstStyle/>
          <a:p>
            <a:r>
              <a:rPr lang="en-US" dirty="0"/>
              <a:t>6. Evidence that an employee has used, possessed, sold, solicited, or transferred drugs while working or while on the employer’s premises or while operating the employer’s vehicle, machinery, or equipment.</a:t>
            </a:r>
          </a:p>
          <a:p>
            <a:r>
              <a:rPr lang="en-US" dirty="0"/>
              <a:t>(o) “Mandatory-testing position” means, with respect to a public employer, a job assignment that requires the employee to carry a firearm, work closely with an employee who carries a firearm, perform life-threatening procedures, work with heavy or dangerous machinery, work as a safety inspector, work with children, work with detainees in the correctional system, work with confidential information or documents pertaining to criminal investigations, work with controlled substances, or a job assignment that requires an employee security background check, pursuant to s. </a:t>
            </a:r>
            <a:r>
              <a:rPr lang="en-US" dirty="0">
                <a:hlinkClick r:id="rId2"/>
              </a:rPr>
              <a:t>110.1127</a:t>
            </a:r>
            <a:r>
              <a:rPr lang="en-US" dirty="0"/>
              <a:t>, or a job assignment in which a momentary lapse in attention could result in injury or death to another person.</a:t>
            </a:r>
          </a:p>
          <a:p>
            <a:r>
              <a:rPr lang="en-US" dirty="0"/>
              <a:t>(p) “Special-risk position” means, with respect to a public employer, a position that is required to be filled by a person who is certified under chapter 633 or chapter 943.</a:t>
            </a:r>
          </a:p>
          <a:p>
            <a:endParaRPr lang="en-US" sz="1200" dirty="0"/>
          </a:p>
          <a:p>
            <a:endParaRPr lang="en-US" dirty="0"/>
          </a:p>
          <a:p>
            <a:endParaRPr lang="en-US" dirty="0"/>
          </a:p>
        </p:txBody>
      </p:sp>
    </p:spTree>
    <p:extLst>
      <p:ext uri="{BB962C8B-B14F-4D97-AF65-F5344CB8AC3E}">
        <p14:creationId xmlns:p14="http://schemas.microsoft.com/office/powerpoint/2010/main" val="177069393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Interplay of Marijuana Legalization Federal Prohibition, ADA Issues and Employer’s Rights</a:t>
            </a:r>
          </a:p>
        </p:txBody>
      </p:sp>
      <p:sp>
        <p:nvSpPr>
          <p:cNvPr id="3" name="Text Placeholder 2"/>
          <p:cNvSpPr>
            <a:spLocks noGrp="1"/>
          </p:cNvSpPr>
          <p:nvPr>
            <p:ph type="body" idx="1"/>
          </p:nvPr>
        </p:nvSpPr>
        <p:spPr/>
        <p:txBody>
          <a:bodyPr/>
          <a:lstStyle/>
          <a:p>
            <a:r>
              <a:rPr lang="en-US" dirty="0"/>
              <a:t>Controlled Substances Act, 21 USC Section 801</a:t>
            </a:r>
          </a:p>
          <a:p>
            <a:r>
              <a:rPr lang="en-US" dirty="0"/>
              <a:t>Marijuana is a Schedule 1 drug under this law and therefore illegal under Federal law</a:t>
            </a:r>
          </a:p>
          <a:p>
            <a:r>
              <a:rPr lang="en-US" dirty="0"/>
              <a:t>However, states are permitted to create their own laws regarding marijuana</a:t>
            </a:r>
          </a:p>
        </p:txBody>
      </p:sp>
    </p:spTree>
    <p:extLst>
      <p:ext uri="{BB962C8B-B14F-4D97-AF65-F5344CB8AC3E}">
        <p14:creationId xmlns:p14="http://schemas.microsoft.com/office/powerpoint/2010/main" val="1950502420"/>
      </p:ext>
    </p:extLst>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and Alcohol Policies: Maximizing Safety and Efficiency</a:t>
            </a:r>
          </a:p>
        </p:txBody>
      </p:sp>
      <p:sp>
        <p:nvSpPr>
          <p:cNvPr id="3" name="Text Placeholder 2"/>
          <p:cNvSpPr>
            <a:spLocks noGrp="1"/>
          </p:cNvSpPr>
          <p:nvPr>
            <p:ph type="body" idx="1"/>
          </p:nvPr>
        </p:nvSpPr>
        <p:spPr/>
        <p:txBody>
          <a:bodyPr>
            <a:normAutofit fontScale="62500" lnSpcReduction="20000"/>
          </a:bodyPr>
          <a:lstStyle/>
          <a:p>
            <a:r>
              <a:rPr lang="en-US" dirty="0"/>
              <a:t>(q) “Specimen” means tissue, hair, or a product of the human body capable of revealing the presence of drugs or their metabolites, as approved by the United States Food and Drug Administration or the Agency for Health Care Administration.</a:t>
            </a:r>
          </a:p>
          <a:p>
            <a:r>
              <a:rPr lang="en-US" dirty="0"/>
              <a:t>(2) DRUG TESTING.—An employer may test an employee or job applicant for any drug described in paragraph (1)(c). In order to qualify as having established a drug-free workplace program under this section and to qualify for the discounts provided under s. </a:t>
            </a:r>
            <a:r>
              <a:rPr lang="en-US" dirty="0">
                <a:hlinkClick r:id="rId2"/>
              </a:rPr>
              <a:t>627.0915</a:t>
            </a:r>
            <a:r>
              <a:rPr lang="en-US" dirty="0"/>
              <a:t> and deny medical and indemnity benefits under this chapter, an employer must, at a minimum, implement drug testing that conforms to the standards and procedures established in this section and all applicable rules adopted pursuant to this section as required in subsection (4). However, an employer does not have a legal duty under this section to request an employee or job applicant to undergo drug testing. If an employer fails to maintain a drug-free workplace program in accordance with the standards and procedures established in this section and in applicable rules, the employer is ineligible for discounts under s. </a:t>
            </a:r>
            <a:r>
              <a:rPr lang="en-US" dirty="0">
                <a:hlinkClick r:id="rId2"/>
              </a:rPr>
              <a:t>627.0915</a:t>
            </a:r>
            <a:r>
              <a:rPr lang="en-US" dirty="0"/>
              <a:t>. However, an employer qualifies for discounts under s. </a:t>
            </a:r>
            <a:r>
              <a:rPr lang="en-US" dirty="0">
                <a:hlinkClick r:id="rId2"/>
              </a:rPr>
              <a:t>627.0915</a:t>
            </a:r>
            <a:r>
              <a:rPr lang="en-US" dirty="0"/>
              <a:t> if the employer maintains a drug-free workplace program that is broader in scope than that provided for by the standards and procedures established in this section. An employer who qualifies for and receives discounts provided under s. </a:t>
            </a:r>
            <a:r>
              <a:rPr lang="en-US" dirty="0">
                <a:hlinkClick r:id="rId2"/>
              </a:rPr>
              <a:t>627.0915</a:t>
            </a:r>
            <a:r>
              <a:rPr lang="en-US" dirty="0"/>
              <a:t> must be reported annually by the insurer to the department.</a:t>
            </a:r>
          </a:p>
          <a:p>
            <a:endParaRPr lang="en-US" dirty="0"/>
          </a:p>
        </p:txBody>
      </p:sp>
    </p:spTree>
    <p:extLst>
      <p:ext uri="{BB962C8B-B14F-4D97-AF65-F5344CB8AC3E}">
        <p14:creationId xmlns:p14="http://schemas.microsoft.com/office/powerpoint/2010/main" val="1172772281"/>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and Alcohol Policies: Maximizing Safety and Efficiency</a:t>
            </a:r>
          </a:p>
        </p:txBody>
      </p:sp>
      <p:sp>
        <p:nvSpPr>
          <p:cNvPr id="3" name="Text Placeholder 2"/>
          <p:cNvSpPr>
            <a:spLocks noGrp="1"/>
          </p:cNvSpPr>
          <p:nvPr>
            <p:ph type="body" idx="1"/>
          </p:nvPr>
        </p:nvSpPr>
        <p:spPr/>
        <p:txBody>
          <a:bodyPr>
            <a:normAutofit fontScale="40000" lnSpcReduction="20000"/>
          </a:bodyPr>
          <a:lstStyle/>
          <a:p>
            <a:r>
              <a:rPr lang="en-US" dirty="0"/>
              <a:t>(3) NOTICE TO EMPLOYEES AND JOB APPLICANTS.—</a:t>
            </a:r>
          </a:p>
          <a:p>
            <a:r>
              <a:rPr lang="en-US" dirty="0"/>
              <a:t>(a) One time only, prior to testing, an employer shall give all employees and job applicants for employment a written policy statement which contains:</a:t>
            </a:r>
          </a:p>
          <a:p>
            <a:r>
              <a:rPr lang="en-US" dirty="0"/>
              <a:t>1. A general statement of the employer’s policy on employee drug use, which must identify:</a:t>
            </a:r>
          </a:p>
          <a:p>
            <a:r>
              <a:rPr lang="en-US" dirty="0"/>
              <a:t>a. The types of drug testing an employee or job applicant may be required to submit to, including reasonable-suspicion drug testing or drug testing conducted on any other basis.</a:t>
            </a:r>
          </a:p>
          <a:p>
            <a:r>
              <a:rPr lang="en-US" dirty="0"/>
              <a:t>b. The actions the employer may take against an employee or job applicant on the basis of a positive confirmed drug test result.</a:t>
            </a:r>
          </a:p>
          <a:p>
            <a:r>
              <a:rPr lang="en-US" dirty="0"/>
              <a:t>2. A statement advising the employee or job applicant of the existence of this section.</a:t>
            </a:r>
          </a:p>
          <a:p>
            <a:r>
              <a:rPr lang="en-US" dirty="0"/>
              <a:t>3. A general statement concerning confidentiality.</a:t>
            </a:r>
          </a:p>
          <a:p>
            <a:r>
              <a:rPr lang="en-US" dirty="0"/>
              <a:t>4. Procedures for employees and job applicants to confidentially report to a medical review officer the use of prescription or nonprescription medications to a medical review officer both before and after being tested.</a:t>
            </a:r>
          </a:p>
          <a:p>
            <a:r>
              <a:rPr lang="en-US" dirty="0"/>
              <a:t>5. A list of the most common medications, by brand name or common name, as applicable, as well as by chemical name, which may alter or affect a drug test. A list of such medications as developed by the Agency for Health Care Administration shall be available to employers through the department.</a:t>
            </a:r>
          </a:p>
          <a:p>
            <a:r>
              <a:rPr lang="en-US" dirty="0"/>
              <a:t>6. The consequences of refusing to submit to a drug test.</a:t>
            </a:r>
          </a:p>
          <a:p>
            <a:endParaRPr lang="en-US" dirty="0"/>
          </a:p>
        </p:txBody>
      </p:sp>
    </p:spTree>
    <p:extLst>
      <p:ext uri="{BB962C8B-B14F-4D97-AF65-F5344CB8AC3E}">
        <p14:creationId xmlns:p14="http://schemas.microsoft.com/office/powerpoint/2010/main" val="335701273"/>
      </p:ext>
    </p:extLst>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and Alcohol Policies: Maximizing Safety and Efficiency</a:t>
            </a:r>
          </a:p>
        </p:txBody>
      </p:sp>
      <p:sp>
        <p:nvSpPr>
          <p:cNvPr id="3" name="Text Placeholder 2"/>
          <p:cNvSpPr>
            <a:spLocks noGrp="1"/>
          </p:cNvSpPr>
          <p:nvPr>
            <p:ph type="body" idx="1"/>
          </p:nvPr>
        </p:nvSpPr>
        <p:spPr/>
        <p:txBody>
          <a:bodyPr>
            <a:normAutofit fontScale="47500" lnSpcReduction="20000"/>
          </a:bodyPr>
          <a:lstStyle/>
          <a:p>
            <a:r>
              <a:rPr lang="en-US" dirty="0"/>
              <a:t>7. A representative sampling of names, addresses, and telephone numbers of employee assistance programs and local drug rehabilitation programs.</a:t>
            </a:r>
          </a:p>
          <a:p>
            <a:r>
              <a:rPr lang="en-US" dirty="0"/>
              <a:t>8. A statement that an employee or job applicant who receives a positive confirmed test result may contest or explain the result to the medical review officer within 5 working days after receiving written notification of the test result; that if an employee’s or job applicant’s explanation or challenge is unsatisfactory to the medical review officer, the medical review officer shall report a positive test result back to the employer; and that a person may contest the drug test result pursuant to law or to rules adopted by the Agency for Health Care Administration.</a:t>
            </a:r>
          </a:p>
          <a:p>
            <a:r>
              <a:rPr lang="en-US" dirty="0"/>
              <a:t>9. A statement informing the employee or job applicant of his or her responsibility to notify the laboratory of any administrative or civil action brought pursuant to this section.</a:t>
            </a:r>
          </a:p>
          <a:p>
            <a:r>
              <a:rPr lang="en-US" dirty="0"/>
              <a:t>10. A list of all drugs for which the employer will test, described by brand name or common name, as applicable, as well as by chemical name.</a:t>
            </a:r>
          </a:p>
          <a:p>
            <a:r>
              <a:rPr lang="en-US" dirty="0"/>
              <a:t>11. A statement regarding any applicable collective bargaining agreement or contract and the right to appeal to the Public Employees Relations Commission or applicable court.</a:t>
            </a:r>
          </a:p>
          <a:p>
            <a:r>
              <a:rPr lang="en-US" dirty="0"/>
              <a:t>12. A statement notifying employees and job applicants of their right to consult with a medical review officer for technical information regarding prescription or nonprescription medication.</a:t>
            </a:r>
          </a:p>
          <a:p>
            <a:r>
              <a:rPr lang="en-US" dirty="0"/>
              <a:t>(b) An employer not having a drug-testing program shall ensure that at least 60 days elapse between a general one-time notice to all employees that a drug-testing program is being implemented and the beginning of actual drug testing. An employer having a drug-testing program in place prior to July 1, 1990, is not required to provide a 60-day notice period. </a:t>
            </a:r>
          </a:p>
        </p:txBody>
      </p:sp>
    </p:spTree>
    <p:extLst>
      <p:ext uri="{BB962C8B-B14F-4D97-AF65-F5344CB8AC3E}">
        <p14:creationId xmlns:p14="http://schemas.microsoft.com/office/powerpoint/2010/main" val="2816682413"/>
      </p:ext>
    </p:extLst>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and Alcohol Policies: Maximizing Safety and Efficiency</a:t>
            </a:r>
          </a:p>
        </p:txBody>
      </p:sp>
      <p:sp>
        <p:nvSpPr>
          <p:cNvPr id="3" name="Text Placeholder 2"/>
          <p:cNvSpPr>
            <a:spLocks noGrp="1"/>
          </p:cNvSpPr>
          <p:nvPr>
            <p:ph type="body" idx="1"/>
          </p:nvPr>
        </p:nvSpPr>
        <p:spPr/>
        <p:txBody>
          <a:bodyPr/>
          <a:lstStyle/>
          <a:p>
            <a:r>
              <a:rPr lang="en-US" dirty="0"/>
              <a:t>(c) An employer shall include notice of drug testing on vacancy announcements for positions for which drug testing is required. A notice of the employer’s drug-testing policy must also be posted in an appropriate and conspicuous location on the employer’s premises, and copies of the policy must be made available for inspection by the employees or job applicants of the employer during regular business hours in the employer’s personnel office or other suitable locations.</a:t>
            </a:r>
          </a:p>
          <a:p>
            <a:endParaRPr lang="en-US" dirty="0"/>
          </a:p>
        </p:txBody>
      </p:sp>
    </p:spTree>
    <p:extLst>
      <p:ext uri="{BB962C8B-B14F-4D97-AF65-F5344CB8AC3E}">
        <p14:creationId xmlns:p14="http://schemas.microsoft.com/office/powerpoint/2010/main" val="3634351640"/>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and Alcohol Policies: Maximizing Safety and Efficiency</a:t>
            </a:r>
          </a:p>
        </p:txBody>
      </p:sp>
      <p:sp>
        <p:nvSpPr>
          <p:cNvPr id="3" name="Text Placeholder 2"/>
          <p:cNvSpPr>
            <a:spLocks noGrp="1"/>
          </p:cNvSpPr>
          <p:nvPr>
            <p:ph type="body" idx="1"/>
          </p:nvPr>
        </p:nvSpPr>
        <p:spPr/>
        <p:txBody>
          <a:bodyPr>
            <a:normAutofit fontScale="40000" lnSpcReduction="20000"/>
          </a:bodyPr>
          <a:lstStyle/>
          <a:p>
            <a:r>
              <a:rPr lang="en-US" dirty="0"/>
              <a:t>(4) TYPES OF TESTING.—</a:t>
            </a:r>
          </a:p>
          <a:p>
            <a:r>
              <a:rPr lang="en-US" dirty="0"/>
              <a:t>(a) An employer is required to conduct the following types of drug tests:</a:t>
            </a:r>
          </a:p>
          <a:p>
            <a:r>
              <a:rPr lang="en-US" dirty="0"/>
              <a:t>1. Job applicant drug testing.—An employer must require job applicants to submit to a drug test and may use a refusal to submit to a drug test or a positive confirmed drug test as a basis for refusing to hire a job applicant.</a:t>
            </a:r>
          </a:p>
          <a:p>
            <a:r>
              <a:rPr lang="en-US" dirty="0"/>
              <a:t>2. Reasonable-suspicion drug testing.—An employer must require an employee to submit to reasonable-suspicion drug testing.</a:t>
            </a:r>
          </a:p>
          <a:p>
            <a:r>
              <a:rPr lang="en-US" dirty="0"/>
              <a:t>3. Routine fitness-for-duty drug testing.—An employer must require an employee to submit to a drug test if the test is conducted as part of a routinely scheduled employee fitness-for-duty medical examination that is part of the employer’s established policy or that is scheduled routinely for all members of an employment classification or group.</a:t>
            </a:r>
          </a:p>
          <a:p>
            <a:r>
              <a:rPr lang="en-US" dirty="0"/>
              <a:t>4. Followup drug testing.—If the employee in the course of employment enters an employee assistance program for drug-related problems, or a drug rehabilitation program, the employer must require the employee to submit to a drug test as a followup to such program, unless the employee voluntarily entered the program. In those cases, the employer has the option to not require followup testing. If followup testing is required, it must be conducted at least once a year for a 2-year period after completion of the program. Advance notice of a followup testing date must not be given to the employee to be tested.</a:t>
            </a:r>
          </a:p>
          <a:p>
            <a:r>
              <a:rPr lang="en-US" dirty="0"/>
              <a:t>(b) This subsection does not preclude a private employer from conducting random testing, or any other lawful testing, of employees for drugs.</a:t>
            </a:r>
          </a:p>
          <a:p>
            <a:r>
              <a:rPr lang="en-US" dirty="0"/>
              <a:t>(c) Limited testing of applicants, only if it is based on a reasonable classification basis, is permissible in accordance with law or with rules adopted by the Agency for Health Care Administration.</a:t>
            </a:r>
          </a:p>
          <a:p>
            <a:endParaRPr lang="en-US" dirty="0"/>
          </a:p>
        </p:txBody>
      </p:sp>
    </p:spTree>
    <p:extLst>
      <p:ext uri="{BB962C8B-B14F-4D97-AF65-F5344CB8AC3E}">
        <p14:creationId xmlns:p14="http://schemas.microsoft.com/office/powerpoint/2010/main" val="3240791475"/>
      </p:ext>
    </p:extLst>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and Alcohol Policies: Maximizing Safety and Efficiency</a:t>
            </a:r>
          </a:p>
        </p:txBody>
      </p:sp>
      <p:sp>
        <p:nvSpPr>
          <p:cNvPr id="3" name="Text Placeholder 2"/>
          <p:cNvSpPr>
            <a:spLocks noGrp="1"/>
          </p:cNvSpPr>
          <p:nvPr>
            <p:ph type="body" idx="1"/>
          </p:nvPr>
        </p:nvSpPr>
        <p:spPr/>
        <p:txBody>
          <a:bodyPr>
            <a:normAutofit fontScale="47500" lnSpcReduction="20000"/>
          </a:bodyPr>
          <a:lstStyle/>
          <a:p>
            <a:r>
              <a:rPr lang="en-US" dirty="0"/>
              <a:t>(5) PROCEDURES AND EMPLOYEE PROTECTION.—All specimen collection and testing for drugs under this section shall be performed in accordance with the following procedures:</a:t>
            </a:r>
          </a:p>
          <a:p>
            <a:r>
              <a:rPr lang="en-US" dirty="0"/>
              <a:t>(a) A sample shall be collected with due regard to the privacy of the individual providing the sample, and in a manner reasonably calculated to prevent substitution or contamination of the sample.</a:t>
            </a:r>
          </a:p>
          <a:p>
            <a:r>
              <a:rPr lang="en-US" dirty="0"/>
              <a:t>(b) Specimen collection must be documented, and the documentation procedures shall include:</a:t>
            </a:r>
          </a:p>
          <a:p>
            <a:r>
              <a:rPr lang="en-US" dirty="0"/>
              <a:t>1. Labeling of specimen containers so as to reasonably preclude the likelihood of erroneous identification of test results.</a:t>
            </a:r>
          </a:p>
          <a:p>
            <a:r>
              <a:rPr lang="en-US" dirty="0"/>
              <a:t>2. A form for the employee or job applicant to provide any information he or she considers relevant to the test, including identification of currently or recently used prescription or nonprescription medication or other relevant medical information. The form must provide notice of the most common medications by brand name or common name, as applicable, as well as by chemical name, which may alter or affect a drug test. The providing of information shall not preclude the administration of the drug test, but shall be taken into account in interpreting any positive confirmed test result.</a:t>
            </a:r>
          </a:p>
          <a:p>
            <a:r>
              <a:rPr lang="en-US" dirty="0"/>
              <a:t>(c) Specimen collection, storage, and transportation to the testing site shall be performed in a manner that reasonably precludes contamination or adulteration of specimens.</a:t>
            </a:r>
          </a:p>
          <a:p>
            <a:r>
              <a:rPr lang="en-US" dirty="0"/>
              <a:t>(d) Each confirmation test conducted under this section, not including the taking or collecting of a specimen to be tested, shall be conducted by a licensed or certified laboratory as described in subsection (9).</a:t>
            </a:r>
          </a:p>
          <a:p>
            <a:r>
              <a:rPr lang="en-US" dirty="0"/>
              <a:t>(e) A specimen for a drug test may be taken or collected by any of the following persons:</a:t>
            </a:r>
          </a:p>
          <a:p>
            <a:endParaRPr lang="en-US" dirty="0"/>
          </a:p>
        </p:txBody>
      </p:sp>
    </p:spTree>
    <p:extLst>
      <p:ext uri="{BB962C8B-B14F-4D97-AF65-F5344CB8AC3E}">
        <p14:creationId xmlns:p14="http://schemas.microsoft.com/office/powerpoint/2010/main" val="2715591690"/>
      </p:ext>
    </p:extLst>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and Alcohol Policies: Maximizing Safety and Efficiency</a:t>
            </a:r>
          </a:p>
        </p:txBody>
      </p:sp>
      <p:sp>
        <p:nvSpPr>
          <p:cNvPr id="3" name="Text Placeholder 2"/>
          <p:cNvSpPr>
            <a:spLocks noGrp="1"/>
          </p:cNvSpPr>
          <p:nvPr>
            <p:ph type="body" idx="1"/>
          </p:nvPr>
        </p:nvSpPr>
        <p:spPr/>
        <p:txBody>
          <a:bodyPr>
            <a:normAutofit fontScale="47500" lnSpcReduction="20000"/>
          </a:bodyPr>
          <a:lstStyle/>
          <a:p>
            <a:r>
              <a:rPr lang="en-US" dirty="0"/>
              <a:t>1. A physician, a physician assistant, a registered professional nurse, a licensed practical nurse, or a nurse practitioner or a certified paramedic who is present at the scene of an accident for the purpose of rendering emergency medical service or treatment.</a:t>
            </a:r>
          </a:p>
          <a:p>
            <a:r>
              <a:rPr lang="en-US" dirty="0"/>
              <a:t>2. A qualified person employed by a licensed or certified laboratory as described in subsection (9).</a:t>
            </a:r>
          </a:p>
          <a:p>
            <a:r>
              <a:rPr lang="en-US" dirty="0"/>
              <a:t>(f) A person who collects or takes a specimen for a drug test shall collect an amount sufficient for two drug tests as determined by the Agency for Health Care Administration.</a:t>
            </a:r>
          </a:p>
          <a:p>
            <a:r>
              <a:rPr lang="en-US" dirty="0"/>
              <a:t>(g) Every specimen that produces a positive, confirmed test result shall be preserved by the licensed or certified laboratory that conducted the confirmation test for a period of at least 210 days after the result of the test was mailed or otherwise delivered to the medical review officer. However, if an employee or job applicant undertakes an administrative or legal challenge to the test result, the employee or job applicant shall notify the laboratory and the sample shall be retained by the laboratory until the case or administrative appeal is settled. During the 180-day period after written notification of a positive test result, the employee or job applicant who has provided the specimen shall be permitted by the employer to have a portion of the specimen retested, at the employee’s or job applicant’s expense, at another laboratory, licensed and approved by the Agency for Health Care Administration, chosen by the employee or job applicant. The second laboratory must test at equal or greater sensitivity for the drug in question as the first laboratory. The first laboratory that performed the test for the employer is responsible for the transfer of the portion of the specimen to be retested, and for the integrity of the chain of custody during such transfer.</a:t>
            </a:r>
          </a:p>
          <a:p>
            <a:r>
              <a:rPr lang="en-US" dirty="0"/>
              <a:t>(h) Within 5 working days after receipt of a positive confirmed test result from the medical review officer, an employer shall inform an employee or job applicant in writing of such positive test result, the consequences of such results, and the options available to the employee or job applicant. The employer shall provide to the employee or job applicant, upon request, a copy of the test results.</a:t>
            </a:r>
          </a:p>
          <a:p>
            <a:endParaRPr lang="en-US" dirty="0"/>
          </a:p>
        </p:txBody>
      </p:sp>
    </p:spTree>
    <p:extLst>
      <p:ext uri="{BB962C8B-B14F-4D97-AF65-F5344CB8AC3E}">
        <p14:creationId xmlns:p14="http://schemas.microsoft.com/office/powerpoint/2010/main" val="2806576925"/>
      </p:ext>
    </p:extLst>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and Alcohol Policies: Maximizing Safety and Efficiency</a:t>
            </a:r>
          </a:p>
        </p:txBody>
      </p:sp>
      <p:sp>
        <p:nvSpPr>
          <p:cNvPr id="3" name="Text Placeholder 2"/>
          <p:cNvSpPr>
            <a:spLocks noGrp="1"/>
          </p:cNvSpPr>
          <p:nvPr>
            <p:ph type="body" idx="1"/>
          </p:nvPr>
        </p:nvSpPr>
        <p:spPr/>
        <p:txBody>
          <a:bodyPr>
            <a:normAutofit fontScale="47500" lnSpcReduction="20000"/>
          </a:bodyPr>
          <a:lstStyle/>
          <a:p>
            <a:r>
              <a:rPr lang="en-US" dirty="0"/>
              <a:t>information to the employer explaining or contesting the test result, and explaining why the result does not constitute a violation of the employer’s policy.</a:t>
            </a:r>
          </a:p>
          <a:p>
            <a:r>
              <a:rPr lang="en-US" dirty="0"/>
              <a:t>(j) The employee’s or job applicant’s explanation or challenge of the positive test result is unsatisfactory to the employer, a written explanation as to why the employee’s or job applicant’s explanation is unsatisfactory, along with the report of positive result, shall be provided by the employer to the employee or job applicant; and all such documentation shall be kept confidential by the employer pursuant to subsection (8) and shall be retained by the employer for at least 1 year.</a:t>
            </a:r>
          </a:p>
          <a:p>
            <a:r>
              <a:rPr lang="en-US" dirty="0"/>
              <a:t>(k) An employer may not discharge, discipline, refuse to hire, discriminate against, or request or require rehabilitation of an employee or job applicant on the sole basis of a positive test result that has not been verified by a confirmation test and by a medical review officer.</a:t>
            </a:r>
          </a:p>
          <a:p>
            <a:r>
              <a:rPr lang="en-US" dirty="0"/>
              <a:t>(l) An employer that performs drug testing or specimen collection shall use chain-of-custody procedures established by the Agency for Health Care Administration to ensure proper recordkeeping, handling, labeling, and identification of all specimens tested.</a:t>
            </a:r>
          </a:p>
          <a:p>
            <a:r>
              <a:rPr lang="en-US" dirty="0"/>
              <a:t>(m) An employer shall pay the cost of all drug tests, initial and confirmation, which the employer requires of employees. An employee or job applicant shall pay the costs of any additional drug tests not required by the employer.</a:t>
            </a:r>
          </a:p>
          <a:p>
            <a:r>
              <a:rPr lang="en-US" dirty="0"/>
              <a:t>(n) An employer shall not discharge, discipline, or discriminate against an employee solely upon the employee’s voluntarily seeking treatment, while under the employ of the employer, for a drug-related problem if the employee has not previously tested positive for drug use, entered an employee assistance program for drug-related problems, or entered a drug rehabilitation program. Unless otherwise provided by a collective bargaining agreement, an employer may select the employee assistance program or drug rehabilitation program if the employer pays the cost of the employee’s participation in the program.</a:t>
            </a:r>
          </a:p>
          <a:p>
            <a:endParaRPr lang="en-US" dirty="0"/>
          </a:p>
        </p:txBody>
      </p:sp>
    </p:spTree>
    <p:extLst>
      <p:ext uri="{BB962C8B-B14F-4D97-AF65-F5344CB8AC3E}">
        <p14:creationId xmlns:p14="http://schemas.microsoft.com/office/powerpoint/2010/main" val="3912442838"/>
      </p:ext>
    </p:extLst>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and Alcohol Policies: Maximizing Safety and Efficiency</a:t>
            </a:r>
          </a:p>
        </p:txBody>
      </p:sp>
      <p:sp>
        <p:nvSpPr>
          <p:cNvPr id="3" name="Text Placeholder 2"/>
          <p:cNvSpPr>
            <a:spLocks noGrp="1"/>
          </p:cNvSpPr>
          <p:nvPr>
            <p:ph type="body" idx="1"/>
          </p:nvPr>
        </p:nvSpPr>
        <p:spPr/>
        <p:txBody>
          <a:bodyPr>
            <a:normAutofit fontScale="62500" lnSpcReduction="20000"/>
          </a:bodyPr>
          <a:lstStyle/>
          <a:p>
            <a:r>
              <a:rPr lang="en-US" dirty="0"/>
              <a:t>Unless otherwise provided by a collective bargaining agreement, an employer may select the employee assistance program or drug rehabilitation program if the employer pays the cost of the employee’s participation in the program.</a:t>
            </a:r>
          </a:p>
          <a:p>
            <a:r>
              <a:rPr lang="en-US" dirty="0"/>
              <a:t>(o) If drug testing is conducted based on reasonable suspicion, the employer shall promptly detail in writing the circumstances which formed the basis of the determination that reasonable suspicion existed to warrant the testing. A copy of this documentation shall be given to the employee upon request and the original documentation shall be kept confidential by the employer pursuant to subsection (8) and shall be retained by the employer for at least 1 year.</a:t>
            </a:r>
          </a:p>
          <a:p>
            <a:r>
              <a:rPr lang="en-US" dirty="0"/>
              <a:t>(p) All authorized remedial treatment, care, and attendance provided by a health care provider to an injured employee before medical and indemnity benefits are denied under this section must be paid for by the carrier or self-insurer. However, the carrier or self-insurer must have given reasonable notice to all affected health care providers that payment for treatment, care, and attendance provided to the employee after a future date certain will be denied. A health care provider, as defined in s. </a:t>
            </a:r>
            <a:r>
              <a:rPr lang="en-US" dirty="0">
                <a:hlinkClick r:id="rId2"/>
              </a:rPr>
              <a:t>440.13</a:t>
            </a:r>
            <a:r>
              <a:rPr lang="en-US" dirty="0"/>
              <a:t>(1)(g), that refuses, without good cause, to continue treatment, care, and attendance before the provider receives notice of benefit denial commits a misdemeanor of the second degree, punishable as provided in s. </a:t>
            </a:r>
            <a:r>
              <a:rPr lang="en-US" dirty="0">
                <a:hlinkClick r:id="rId3"/>
              </a:rPr>
              <a:t>775.082</a:t>
            </a:r>
            <a:r>
              <a:rPr lang="en-US" dirty="0"/>
              <a:t> or s. </a:t>
            </a:r>
            <a:r>
              <a:rPr lang="en-US" dirty="0">
                <a:hlinkClick r:id="rId4"/>
              </a:rPr>
              <a:t>775.083</a:t>
            </a:r>
            <a:r>
              <a:rPr lang="en-US" dirty="0"/>
              <a:t> </a:t>
            </a:r>
          </a:p>
        </p:txBody>
      </p:sp>
    </p:spTree>
    <p:extLst>
      <p:ext uri="{BB962C8B-B14F-4D97-AF65-F5344CB8AC3E}">
        <p14:creationId xmlns:p14="http://schemas.microsoft.com/office/powerpoint/2010/main" val="4258671676"/>
      </p:ext>
    </p:extLst>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Drug and Alcohol Policies: Maximizing Safety and Efficiency</a:t>
            </a:r>
          </a:p>
        </p:txBody>
      </p:sp>
      <p:sp>
        <p:nvSpPr>
          <p:cNvPr id="3" name="Text Placeholder 2"/>
          <p:cNvSpPr>
            <a:spLocks noGrp="1"/>
          </p:cNvSpPr>
          <p:nvPr>
            <p:ph type="body" idx="1"/>
          </p:nvPr>
        </p:nvSpPr>
        <p:spPr/>
        <p:txBody>
          <a:bodyPr>
            <a:normAutofit fontScale="62500" lnSpcReduction="20000"/>
          </a:bodyPr>
          <a:lstStyle/>
          <a:p>
            <a:r>
              <a:rPr lang="en-US" dirty="0"/>
              <a:t>(6) CONFIRMATION TESTING.—</a:t>
            </a:r>
          </a:p>
          <a:p>
            <a:r>
              <a:rPr lang="en-US" dirty="0"/>
              <a:t>(a) If an initial drug test is negative, the employer may in its sole discretion seek a confirmation test.</a:t>
            </a:r>
          </a:p>
          <a:p>
            <a:r>
              <a:rPr lang="en-US" dirty="0"/>
              <a:t>(b) Only licensed or certified laboratories as described in subsection (9) may conduct confirmation drug tests.</a:t>
            </a:r>
          </a:p>
          <a:p>
            <a:r>
              <a:rPr lang="en-US" dirty="0"/>
              <a:t>(c) All positive initial tests shall be confirmed using gas chromatography/mass spectrometry (GC/MS) or an equivalent or more accurate scientifically accepted method approved by the Agency for Health Care Administration or the United States Food and Drug Administration as such technology becomes available in a cost-effective form.</a:t>
            </a:r>
          </a:p>
          <a:p>
            <a:r>
              <a:rPr lang="en-US" dirty="0"/>
              <a:t>(d) If an initial drug test of an employee or job applicant is confirmed as positive, the employer’s medical review officer shall provide technical assistance to the employer and to the employee or job applicant for the purpose of interpreting the test result to determine whether the result could have been caused by prescription or nonprescription medication taken by the employee or job applicant </a:t>
            </a:r>
          </a:p>
        </p:txBody>
      </p:sp>
    </p:spTree>
    <p:extLst>
      <p:ext uri="{BB962C8B-B14F-4D97-AF65-F5344CB8AC3E}">
        <p14:creationId xmlns:p14="http://schemas.microsoft.com/office/powerpoint/2010/main" val="188984148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Interplay of Marijuana Legalization Federal Prohibition, ADA Issues and Employer’s Rights</a:t>
            </a:r>
          </a:p>
        </p:txBody>
      </p:sp>
      <p:sp>
        <p:nvSpPr>
          <p:cNvPr id="3" name="Content Placeholder 2"/>
          <p:cNvSpPr>
            <a:spLocks noGrp="1"/>
          </p:cNvSpPr>
          <p:nvPr>
            <p:ph idx="1"/>
          </p:nvPr>
        </p:nvSpPr>
        <p:spPr/>
        <p:txBody>
          <a:bodyPr/>
          <a:lstStyle/>
          <a:p>
            <a:r>
              <a:rPr lang="en-US" dirty="0"/>
              <a:t>Florida Amendment II passed 11/16 allowing medical marijuana in Florida if someone has an enumerated condition or debilitating medical condition</a:t>
            </a:r>
          </a:p>
        </p:txBody>
      </p:sp>
    </p:spTree>
    <p:extLst>
      <p:ext uri="{BB962C8B-B14F-4D97-AF65-F5344CB8AC3E}">
        <p14:creationId xmlns:p14="http://schemas.microsoft.com/office/powerpoint/2010/main" val="29006108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and Alcohol Policies: Maximizing Safety and Efficiency</a:t>
            </a:r>
          </a:p>
        </p:txBody>
      </p:sp>
      <p:sp>
        <p:nvSpPr>
          <p:cNvPr id="3" name="Text Placeholder 2"/>
          <p:cNvSpPr>
            <a:spLocks noGrp="1"/>
          </p:cNvSpPr>
          <p:nvPr>
            <p:ph type="body" idx="1"/>
          </p:nvPr>
        </p:nvSpPr>
        <p:spPr/>
        <p:txBody>
          <a:bodyPr>
            <a:normAutofit fontScale="55000" lnSpcReduction="20000"/>
          </a:bodyPr>
          <a:lstStyle/>
          <a:p>
            <a:r>
              <a:rPr lang="en-US" dirty="0"/>
              <a:t>(7) EMPLOYER PROTECTION.—</a:t>
            </a:r>
          </a:p>
          <a:p>
            <a:r>
              <a:rPr lang="en-US" dirty="0"/>
              <a:t>(a) An employee or job applicant whose drug test result is confirmed as positive in accordance with this section shall not, by virtue of the result alone, be deemed to have a “handicap” or “disability” as defined under federal, state, or local handicap and disability discrimination laws.</a:t>
            </a:r>
          </a:p>
          <a:p>
            <a:r>
              <a:rPr lang="en-US" dirty="0"/>
              <a:t>(b) An employer who discharges or disciplines an employee or refuses to hire a job applicant in compliance with this section is considered to have discharged, disciplined, or refused to hire for cause.</a:t>
            </a:r>
          </a:p>
          <a:p>
            <a:r>
              <a:rPr lang="en-US" dirty="0"/>
              <a:t>(c) No physician-patient relationship is created between an employee or job applicant and an employer or any person performing or evaluating a drug test, solely by the establishment, implementation, or administration of a drug-testing program.</a:t>
            </a:r>
          </a:p>
          <a:p>
            <a:r>
              <a:rPr lang="en-US" dirty="0"/>
              <a:t>(d) Nothing in this section shall be construed to prevent an employer from establishing reasonable work rules related to employee possession, use, sale, or solicitation of drugs, including convictions for drug-related offenses, and taking action based upon a violation of any of those rules.</a:t>
            </a:r>
          </a:p>
          <a:p>
            <a:r>
              <a:rPr lang="en-US" dirty="0"/>
              <a:t>(e) This section does not operate retroactively, and does not abrogate the right of an employer under state law to conduct drug tests, or implement employee drug-testing programs; however, only those programs that meet the criteria outlined in this section qualify for reduced rates under s. </a:t>
            </a:r>
            <a:r>
              <a:rPr lang="en-US" dirty="0">
                <a:hlinkClick r:id="rId2"/>
              </a:rPr>
              <a:t>627.0915</a:t>
            </a:r>
            <a:r>
              <a:rPr lang="en-US" dirty="0"/>
              <a:t>.</a:t>
            </a:r>
          </a:p>
          <a:p>
            <a:endParaRPr lang="en-US" dirty="0"/>
          </a:p>
        </p:txBody>
      </p:sp>
    </p:spTree>
    <p:extLst>
      <p:ext uri="{BB962C8B-B14F-4D97-AF65-F5344CB8AC3E}">
        <p14:creationId xmlns:p14="http://schemas.microsoft.com/office/powerpoint/2010/main" val="476995511"/>
      </p:ext>
    </p:extLst>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and Alcohol Policies: Maximizing Safety and Efficiency</a:t>
            </a:r>
          </a:p>
        </p:txBody>
      </p:sp>
      <p:sp>
        <p:nvSpPr>
          <p:cNvPr id="3" name="Text Placeholder 2"/>
          <p:cNvSpPr>
            <a:spLocks noGrp="1"/>
          </p:cNvSpPr>
          <p:nvPr>
            <p:ph type="body" idx="1"/>
          </p:nvPr>
        </p:nvSpPr>
        <p:spPr/>
        <p:txBody>
          <a:bodyPr>
            <a:normAutofit fontScale="62500" lnSpcReduction="20000"/>
          </a:bodyPr>
          <a:lstStyle/>
          <a:p>
            <a:r>
              <a:rPr lang="en-US" dirty="0"/>
              <a:t>(f) If an employee or job applicant refuses to submit to a drug test, the employer is not barred from discharging or disciplining the employee or from refusing to hire the job applicant. However, this paragraph does not abrogate the rights and remedies of the employee or job applicant as otherwise provided in this section.</a:t>
            </a:r>
          </a:p>
          <a:p>
            <a:r>
              <a:rPr lang="en-US" dirty="0"/>
              <a:t>(g) This section does not prohibit an employer from conducting medical screening or other tests required, permitted, or not disallowed by any statute, rule, or regulation for the purpose of monitoring exposure of employees to toxic or other unhealthy substances in the workplace or in the performance of job responsibilities. Such screening or testing is limited to the specific substances expressly identified in the applicable statute, rule, or regulation, unless prior written consent of the employee is obtained for other tests. Such screening or testing need not be in compliance with the rules adopted by the Agency for Health Care Administration under this chapter or under s.</a:t>
            </a:r>
            <a:r>
              <a:rPr lang="en-US" dirty="0">
                <a:hlinkClick r:id="rId2"/>
              </a:rPr>
              <a:t>112.0455</a:t>
            </a:r>
            <a:r>
              <a:rPr lang="en-US" dirty="0"/>
              <a:t>. A public employer may, through the use of an unbiased selection procedure, conduct random drug tests of employees occupying mandatory-testing or special-risk positions if the testing is performed in accordance with drug-testing rules adopted by the Agency for Health Care Administration and the department.</a:t>
            </a:r>
          </a:p>
          <a:p>
            <a:r>
              <a:rPr lang="en-US" dirty="0"/>
              <a:t>(h) No cause of action shall arise in favor of any person based upon the failure of an employer to establish a program or policy for drug testing. </a:t>
            </a:r>
          </a:p>
        </p:txBody>
      </p:sp>
    </p:spTree>
    <p:extLst>
      <p:ext uri="{BB962C8B-B14F-4D97-AF65-F5344CB8AC3E}">
        <p14:creationId xmlns:p14="http://schemas.microsoft.com/office/powerpoint/2010/main" val="1986024379"/>
      </p:ext>
    </p:extLst>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and Alcohol Policies: Maximizing Safety and Efficiency</a:t>
            </a:r>
          </a:p>
        </p:txBody>
      </p:sp>
      <p:sp>
        <p:nvSpPr>
          <p:cNvPr id="3" name="Text Placeholder 2"/>
          <p:cNvSpPr>
            <a:spLocks noGrp="1"/>
          </p:cNvSpPr>
          <p:nvPr>
            <p:ph type="body" idx="1"/>
          </p:nvPr>
        </p:nvSpPr>
        <p:spPr/>
        <p:txBody>
          <a:bodyPr>
            <a:normAutofit fontScale="25000" lnSpcReduction="20000"/>
          </a:bodyPr>
          <a:lstStyle/>
          <a:p>
            <a:r>
              <a:rPr lang="en-US" dirty="0"/>
              <a:t>(8) CONFIDENTIALITY.—</a:t>
            </a:r>
          </a:p>
          <a:p>
            <a:r>
              <a:rPr lang="en-US" sz="5500" dirty="0"/>
              <a:t>(a) Except as otherwise provided in this subsection, all information, interviews, reports, statements, memoranda, and drug test results, written or otherwise, received or produced as a result of a drug-testing program are confidential and exempt from the provisions of s. </a:t>
            </a:r>
            <a:r>
              <a:rPr lang="en-US" sz="5500" dirty="0">
                <a:hlinkClick r:id="rId2"/>
              </a:rPr>
              <a:t>119.07</a:t>
            </a:r>
            <a:r>
              <a:rPr lang="en-US" sz="5500" dirty="0"/>
              <a:t>(1) and s. 24(a), Art. I of the State Constitution, and may not be used or received in evidence, obtained in discovery, or disclosed in any public or private proceedings, except in accordance with this section or in determining compensability under this chapter.</a:t>
            </a:r>
          </a:p>
          <a:p>
            <a:r>
              <a:rPr lang="en-US" sz="5500" dirty="0"/>
              <a:t>(b) Employers, laboratories, medical review officers, employee assistance programs, drug rehabilitation programs, and their agents may not release any information concerning drug test results obtained pursuant to this section without a written consent form signed voluntarily by the person tested, unless such release is compelled by an administrative law judge, a hearing officer, or a court of competent jurisdiction pursuant to an appeal taken under this section or is deemed appropriate by a professional or occupational licensing board in a related disciplinary proceeding. The consent form must contain, at a minimum:</a:t>
            </a:r>
          </a:p>
          <a:p>
            <a:r>
              <a:rPr lang="en-US" sz="5500" dirty="0"/>
              <a:t>1. The name of the person who is authorized to obtain the information.</a:t>
            </a:r>
          </a:p>
          <a:p>
            <a:r>
              <a:rPr lang="en-US" sz="5500" dirty="0"/>
              <a:t>2. The purpose of the disclosure.</a:t>
            </a:r>
          </a:p>
          <a:p>
            <a:r>
              <a:rPr lang="en-US" sz="5500" dirty="0"/>
              <a:t>3. The precise information to be disclosed.</a:t>
            </a:r>
          </a:p>
          <a:p>
            <a:r>
              <a:rPr lang="en-US" sz="5500" dirty="0"/>
              <a:t>4. The duration of the consent.</a:t>
            </a:r>
          </a:p>
        </p:txBody>
      </p:sp>
    </p:spTree>
    <p:extLst>
      <p:ext uri="{BB962C8B-B14F-4D97-AF65-F5344CB8AC3E}">
        <p14:creationId xmlns:p14="http://schemas.microsoft.com/office/powerpoint/2010/main" val="1390253095"/>
      </p:ext>
    </p:extLst>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and Alcohol Policies: Maximizing Safety and Efficiency</a:t>
            </a:r>
          </a:p>
        </p:txBody>
      </p:sp>
      <p:sp>
        <p:nvSpPr>
          <p:cNvPr id="3" name="Text Placeholder 2"/>
          <p:cNvSpPr>
            <a:spLocks noGrp="1"/>
          </p:cNvSpPr>
          <p:nvPr>
            <p:ph type="body" idx="1"/>
          </p:nvPr>
        </p:nvSpPr>
        <p:spPr/>
        <p:txBody>
          <a:bodyPr>
            <a:normAutofit fontScale="85000" lnSpcReduction="10000"/>
          </a:bodyPr>
          <a:lstStyle/>
          <a:p>
            <a:r>
              <a:rPr lang="en-US" dirty="0"/>
              <a:t>5. The signature of the person authorizing release of the information.</a:t>
            </a:r>
          </a:p>
          <a:p>
            <a:r>
              <a:rPr lang="en-US" dirty="0"/>
              <a:t>(c) Information on drug test results shall not be used in any criminal proceeding against the employee or job applicant. Information released contrary to this section is inadmissible as evidence in any such criminal proceeding.</a:t>
            </a:r>
          </a:p>
          <a:p>
            <a:r>
              <a:rPr lang="en-US" dirty="0"/>
              <a:t>(d) This subsection does not prohibit an employer, agent of an employer, or laboratory conducting a drug test from having access to employee drug test information or using such information when consulting with legal counsel in connection with actions brought under or related to this section or when the information is relevant to its defense in a civil or administrative matter </a:t>
            </a:r>
          </a:p>
          <a:p>
            <a:endParaRPr lang="en-US" dirty="0"/>
          </a:p>
        </p:txBody>
      </p:sp>
    </p:spTree>
    <p:extLst>
      <p:ext uri="{BB962C8B-B14F-4D97-AF65-F5344CB8AC3E}">
        <p14:creationId xmlns:p14="http://schemas.microsoft.com/office/powerpoint/2010/main" val="2543858834"/>
      </p:ext>
    </p:extLst>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and Alcohol Policies: Maximizing Safety and Efficiency</a:t>
            </a:r>
          </a:p>
        </p:txBody>
      </p:sp>
      <p:sp>
        <p:nvSpPr>
          <p:cNvPr id="3" name="Text Placeholder 2"/>
          <p:cNvSpPr>
            <a:spLocks noGrp="1"/>
          </p:cNvSpPr>
          <p:nvPr>
            <p:ph type="body" idx="1"/>
          </p:nvPr>
        </p:nvSpPr>
        <p:spPr/>
        <p:txBody>
          <a:bodyPr>
            <a:normAutofit fontScale="40000" lnSpcReduction="20000"/>
          </a:bodyPr>
          <a:lstStyle/>
          <a:p>
            <a:r>
              <a:rPr lang="en-US" dirty="0"/>
              <a:t>(9) DRUG-TESTING STANDARDS FOR LABORATORIES.—</a:t>
            </a:r>
          </a:p>
          <a:p>
            <a:r>
              <a:rPr lang="en-US" dirty="0"/>
              <a:t>(a) The requirements of part II of chapter 408 apply to the provision of services that require licensure pursuant to this section and part II of chapter 408 and to entities licensed by or applying for such licensure from the agency pursuant to this section. A license issued by the agency is required in order to operate a drug-free workplace laboratory.</a:t>
            </a:r>
          </a:p>
          <a:p>
            <a:r>
              <a:rPr lang="en-US" dirty="0"/>
              <a:t>(b) A laboratory may analyze initial or confirmation test specimens only if:</a:t>
            </a:r>
          </a:p>
          <a:p>
            <a:r>
              <a:rPr lang="en-US" dirty="0"/>
              <a:t>1. The laboratory obtains a license under part II of chapter 408 and s. </a:t>
            </a:r>
            <a:r>
              <a:rPr lang="en-US" dirty="0">
                <a:hlinkClick r:id="rId2"/>
              </a:rPr>
              <a:t>112.0455</a:t>
            </a:r>
            <a:r>
              <a:rPr lang="en-US" dirty="0"/>
              <a:t>(17). Each applicant for licensure and each licensee must comply with all requirements of this section, part II of chapter 408, and applicable rules.</a:t>
            </a:r>
          </a:p>
          <a:p>
            <a:r>
              <a:rPr lang="en-US" dirty="0"/>
              <a:t>2. The laboratory has written procedures to ensure the chain of custody.</a:t>
            </a:r>
          </a:p>
          <a:p>
            <a:r>
              <a:rPr lang="en-US" dirty="0"/>
              <a:t>3. The laboratory follows proper quality control procedures, including, but not limited to:</a:t>
            </a:r>
          </a:p>
          <a:p>
            <a:r>
              <a:rPr lang="en-US" dirty="0"/>
              <a:t>a. The use of internal quality controls, including the use of samples of known concentrations which are used to check the performance and calibration of testing equipment, and periodic use of blind samples for overall accuracy.</a:t>
            </a:r>
          </a:p>
          <a:p>
            <a:r>
              <a:rPr lang="en-US" dirty="0"/>
              <a:t>b. An internal review and certification process for drug test results, conducted by a person qualified to perform that function in the testing laboratory.</a:t>
            </a:r>
          </a:p>
          <a:p>
            <a:r>
              <a:rPr lang="en-US" dirty="0"/>
              <a:t>c. Security measures implemented by the testing laboratory to preclude adulteration of specimens and drug test results.</a:t>
            </a:r>
          </a:p>
          <a:p>
            <a:r>
              <a:rPr lang="en-US" dirty="0"/>
              <a:t>d. Other necessary and proper actions taken to ensure reliable and accurate drug test results.</a:t>
            </a:r>
          </a:p>
          <a:p>
            <a:endParaRPr lang="en-US" dirty="0"/>
          </a:p>
        </p:txBody>
      </p:sp>
    </p:spTree>
    <p:extLst>
      <p:ext uri="{BB962C8B-B14F-4D97-AF65-F5344CB8AC3E}">
        <p14:creationId xmlns:p14="http://schemas.microsoft.com/office/powerpoint/2010/main" val="2015718618"/>
      </p:ext>
    </p:extLst>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and Alcohol Policies: Maximizing Safety and Efficiency</a:t>
            </a:r>
          </a:p>
        </p:txBody>
      </p:sp>
      <p:sp>
        <p:nvSpPr>
          <p:cNvPr id="3" name="Text Placeholder 2"/>
          <p:cNvSpPr>
            <a:spLocks noGrp="1"/>
          </p:cNvSpPr>
          <p:nvPr>
            <p:ph type="body" idx="1"/>
          </p:nvPr>
        </p:nvSpPr>
        <p:spPr/>
        <p:txBody>
          <a:bodyPr>
            <a:normAutofit fontScale="47500" lnSpcReduction="20000"/>
          </a:bodyPr>
          <a:lstStyle/>
          <a:p>
            <a:r>
              <a:rPr lang="en-US" dirty="0"/>
              <a:t>after receipt of the sample. All laboratory reports of a drug test result must, at a minimum, state:</a:t>
            </a:r>
          </a:p>
          <a:p>
            <a:r>
              <a:rPr lang="en-US" dirty="0"/>
              <a:t>1. The name and address of the laboratory that performed the test and the positive identification of the person tested.</a:t>
            </a:r>
          </a:p>
          <a:p>
            <a:r>
              <a:rPr lang="en-US" dirty="0"/>
              <a:t>2. Positive results on confirmation tests only, or negative results, as applicable.</a:t>
            </a:r>
          </a:p>
          <a:p>
            <a:r>
              <a:rPr lang="en-US" dirty="0"/>
              <a:t>3. A list of the drugs for which the drug analyses were conducted.</a:t>
            </a:r>
          </a:p>
          <a:p>
            <a:r>
              <a:rPr lang="en-US" dirty="0"/>
              <a:t>4. The type of tests conducted for both initial tests and confirmation tests and the minimum cutoff levels of the tests.</a:t>
            </a:r>
          </a:p>
          <a:p>
            <a:r>
              <a:rPr lang="en-US" dirty="0"/>
              <a:t>5. Any correlation between medication reported by the employee or job applicant pursuant to subparagraph (5)(b)2. and a positive confirmed drug test result.</a:t>
            </a:r>
          </a:p>
          <a:p>
            <a:r>
              <a:rPr lang="en-US" dirty="0"/>
              <a:t>A report must not disclose the presence or absence of any drug other than a specific drug and its metabolites listed pursuant to this section.</a:t>
            </a:r>
          </a:p>
          <a:p>
            <a:r>
              <a:rPr lang="en-US" dirty="0"/>
              <a:t>(d) The laboratory shall submit to the Agency for Health Care Administration a monthly report with statistical information regarding the testing of employees and job applicants. The report must include information on the methods of analysis conducted, the drugs tested for, the number of positive and negative results for both initial tests and confirmation tests, and any other information deemed appropriate by the Agency for Health Care Administration. A monthly report must not identify specific employees or job applicants.</a:t>
            </a:r>
          </a:p>
          <a:p>
            <a:endParaRPr lang="en-US" dirty="0"/>
          </a:p>
        </p:txBody>
      </p:sp>
    </p:spTree>
    <p:extLst>
      <p:ext uri="{BB962C8B-B14F-4D97-AF65-F5344CB8AC3E}">
        <p14:creationId xmlns:p14="http://schemas.microsoft.com/office/powerpoint/2010/main" val="3843677625"/>
      </p:ext>
    </p:extLst>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and Alcohol Policies: Maximizing Safety and Efficiency</a:t>
            </a:r>
          </a:p>
        </p:txBody>
      </p:sp>
      <p:sp>
        <p:nvSpPr>
          <p:cNvPr id="3" name="Text Placeholder 2"/>
          <p:cNvSpPr>
            <a:spLocks noGrp="1"/>
          </p:cNvSpPr>
          <p:nvPr>
            <p:ph type="body" idx="1"/>
          </p:nvPr>
        </p:nvSpPr>
        <p:spPr/>
        <p:txBody>
          <a:bodyPr>
            <a:normAutofit fontScale="55000" lnSpcReduction="20000"/>
          </a:bodyPr>
          <a:lstStyle/>
          <a:p>
            <a:r>
              <a:rPr lang="en-US" dirty="0"/>
              <a:t>(10) RULES.—The Agency for Health Care Administration shall adopt rules pursuant to s.</a:t>
            </a:r>
            <a:r>
              <a:rPr lang="en-US" dirty="0">
                <a:hlinkClick r:id="rId2"/>
              </a:rPr>
              <a:t>112.0455</a:t>
            </a:r>
            <a:r>
              <a:rPr lang="en-US" dirty="0"/>
              <a:t>, part II of chapter 408, and criteria established by the United States Department of Health and Human Services as general guidelines for modeling drug-free workplace laboratories, concerning, but not limited to:</a:t>
            </a:r>
          </a:p>
          <a:p>
            <a:r>
              <a:rPr lang="en-US" dirty="0"/>
              <a:t>(a) Standards for licensing drug-testing laboratories and suspension and revocation of such licenses.</a:t>
            </a:r>
          </a:p>
          <a:p>
            <a:r>
              <a:rPr lang="en-US" dirty="0"/>
              <a:t>(b) Urine, hair, blood, and other body specimens and minimum specimen amounts that are appropriate for drug testing.</a:t>
            </a:r>
          </a:p>
          <a:p>
            <a:r>
              <a:rPr lang="en-US" dirty="0"/>
              <a:t>(c) Methods of analysis and procedures to ensure reliable drug-testing results, including standards for initial tests and confirmation tests.</a:t>
            </a:r>
          </a:p>
          <a:p>
            <a:r>
              <a:rPr lang="en-US" dirty="0"/>
              <a:t>(d) Minimum cutoff detection levels for each drug or metabolites of such drug for the purposes of determining a positive test result.</a:t>
            </a:r>
          </a:p>
          <a:p>
            <a:r>
              <a:rPr lang="en-US" dirty="0"/>
              <a:t>(e) Chain-of-custody procedures to ensure proper identification, labeling, and handling of specimens tested.</a:t>
            </a:r>
          </a:p>
          <a:p>
            <a:r>
              <a:rPr lang="en-US" dirty="0"/>
              <a:t>(f) Retention, storage, and transportation procedures to ensure reliable results on confirmation tests and retests </a:t>
            </a:r>
          </a:p>
        </p:txBody>
      </p:sp>
    </p:spTree>
    <p:extLst>
      <p:ext uri="{BB962C8B-B14F-4D97-AF65-F5344CB8AC3E}">
        <p14:creationId xmlns:p14="http://schemas.microsoft.com/office/powerpoint/2010/main" val="2933206261"/>
      </p:ext>
    </p:extLst>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and Alcohol Policies: Maximizing Safety and Efficiency</a:t>
            </a:r>
          </a:p>
        </p:txBody>
      </p:sp>
      <p:sp>
        <p:nvSpPr>
          <p:cNvPr id="3" name="Text Placeholder 2"/>
          <p:cNvSpPr>
            <a:spLocks noGrp="1"/>
          </p:cNvSpPr>
          <p:nvPr>
            <p:ph type="body" idx="1"/>
          </p:nvPr>
        </p:nvSpPr>
        <p:spPr/>
        <p:txBody>
          <a:bodyPr>
            <a:normAutofit fontScale="62500" lnSpcReduction="20000"/>
          </a:bodyPr>
          <a:lstStyle/>
          <a:p>
            <a:r>
              <a:rPr lang="en-US" dirty="0"/>
              <a:t>(11) PUBLIC EMPLOYEES IN MANDATORY-TESTING OR SPECIAL-RISK POSITIONS.—</a:t>
            </a:r>
          </a:p>
          <a:p>
            <a:r>
              <a:rPr lang="en-US" dirty="0"/>
              <a:t>(a) If an employee who is employed by a public employer in a mandatory-testing position enters an employee assistance program or drug rehabilitation program, the employer must assign the employee to a position other than a mandatory-testing position or, if such position is not available, place the employee on leave while the employee is participating in the program. However, the employee shall be permitted to use any accumulated annual leave credits before leave may be ordered without pay.</a:t>
            </a:r>
          </a:p>
          <a:p>
            <a:r>
              <a:rPr lang="en-US" dirty="0"/>
              <a:t>(b) An employee who is employed by a public employer in a special-risk position may be discharged or disciplined by a public employer for the first positive confirmed test result if the drug confirmed is an illicit drug under s. </a:t>
            </a:r>
            <a:r>
              <a:rPr lang="en-US" dirty="0">
                <a:hlinkClick r:id="rId2"/>
              </a:rPr>
              <a:t>893.03</a:t>
            </a:r>
            <a:r>
              <a:rPr lang="en-US" dirty="0"/>
              <a:t>. A special-risk employee who is participating in an employee assistance program or drug rehabilitation program may not be allowed to continue to work in any special-risk or mandatory-testing position of the public employer, but may be assigned to a position other than a mandatory-testing position or placed on leave while the employee is participating in the program. However, the employee shall be permitted to use any accumulated annual leave credits before leave may be ordered without pay.</a:t>
            </a:r>
          </a:p>
          <a:p>
            <a:endParaRPr lang="en-US" dirty="0"/>
          </a:p>
        </p:txBody>
      </p:sp>
    </p:spTree>
    <p:extLst>
      <p:ext uri="{BB962C8B-B14F-4D97-AF65-F5344CB8AC3E}">
        <p14:creationId xmlns:p14="http://schemas.microsoft.com/office/powerpoint/2010/main" val="621439351"/>
      </p:ext>
    </p:extLst>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and Alcohol Policies: Maximizing Safety and Efficiency</a:t>
            </a:r>
          </a:p>
        </p:txBody>
      </p:sp>
      <p:sp>
        <p:nvSpPr>
          <p:cNvPr id="3" name="Text Placeholder 2"/>
          <p:cNvSpPr>
            <a:spLocks noGrp="1"/>
          </p:cNvSpPr>
          <p:nvPr>
            <p:ph type="body" idx="1"/>
          </p:nvPr>
        </p:nvSpPr>
        <p:spPr/>
        <p:txBody>
          <a:bodyPr>
            <a:normAutofit fontScale="55000" lnSpcReduction="20000"/>
          </a:bodyPr>
          <a:lstStyle/>
          <a:p>
            <a:r>
              <a:rPr lang="en-US" dirty="0"/>
              <a:t>(12) DENIAL OF BENEFITS.—An employer shall deny an employee medical or indemnity benefits under this chapter, pursuant to this section.</a:t>
            </a:r>
          </a:p>
          <a:p>
            <a:r>
              <a:rPr lang="en-US" dirty="0"/>
              <a:t>(13) COLLECTIVE BARGAINING RIGHTS.—</a:t>
            </a:r>
          </a:p>
          <a:p>
            <a:r>
              <a:rPr lang="en-US" dirty="0"/>
              <a:t>(a) This section does not eliminate the bargainable rights as provided in the collective bargaining process if applicable.</a:t>
            </a:r>
          </a:p>
          <a:p>
            <a:r>
              <a:rPr lang="en-US" dirty="0"/>
              <a:t>(b) Drug-free workplace program requirements pursuant to this section shall be a mandatory topic of negotiations with any certified collective bargaining agent for nonfederal public sector employers that operate under a collective bargaining agreement.</a:t>
            </a:r>
          </a:p>
          <a:p>
            <a:r>
              <a:rPr lang="en-US" dirty="0"/>
              <a:t>(14) APPLICABILITY.—A drug testing policy or procedure adopted by an employer pursuant to this chapter shall be applied equally to all employee classifications where the employee is subject to workers’ compensation coverage.</a:t>
            </a:r>
          </a:p>
          <a:p>
            <a:r>
              <a:rPr lang="en-US" dirty="0"/>
              <a:t>(15) STATE CONSTRUCTION CONTRACTS.—Each construction contractor regulated under part I of chapter 489, and each electrical contractor and alarm system contractor regulated under part II of chapter 489, who contracts to perform construction work under a state contract for educational facilities governed by chapter 1013, for public property or publicly owned buildings governed by chapter 255, or for state correctional facilities governed by chapter 944 shall implement a drug-free workplace program under this section.</a:t>
            </a:r>
          </a:p>
          <a:p>
            <a:endParaRPr lang="en-US" dirty="0"/>
          </a:p>
        </p:txBody>
      </p:sp>
    </p:spTree>
    <p:extLst>
      <p:ext uri="{BB962C8B-B14F-4D97-AF65-F5344CB8AC3E}">
        <p14:creationId xmlns:p14="http://schemas.microsoft.com/office/powerpoint/2010/main" val="1049498242"/>
      </p:ext>
    </p:extLst>
  </p:cSld>
  <p:clrMapOvr>
    <a:masterClrMapping/>
  </p:clrMapOvr>
  <p:transition spd="me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and Alcohol Policies: Maximizing Safety and Efficiency</a:t>
            </a:r>
          </a:p>
        </p:txBody>
      </p:sp>
      <p:sp>
        <p:nvSpPr>
          <p:cNvPr id="3" name="Text Placeholder 2"/>
          <p:cNvSpPr>
            <a:spLocks noGrp="1"/>
          </p:cNvSpPr>
          <p:nvPr>
            <p:ph type="body" idx="1"/>
          </p:nvPr>
        </p:nvSpPr>
        <p:spPr/>
        <p:txBody>
          <a:bodyPr/>
          <a:lstStyle/>
          <a:p>
            <a:r>
              <a:rPr lang="en-US" i="1" dirty="0"/>
              <a:t>Hudson v. City of Riviera Beach</a:t>
            </a:r>
            <a:r>
              <a:rPr lang="en-US" dirty="0"/>
              <a:t>, 982 F.Supp. 2d 1318 (S.D. Fla. 2013)</a:t>
            </a:r>
          </a:p>
          <a:p>
            <a:r>
              <a:rPr lang="en-US" dirty="0"/>
              <a:t>Court ruled that 440.101 was not intended to confer a private right of action for violation of the statute by employer</a:t>
            </a:r>
          </a:p>
          <a:p>
            <a:r>
              <a:rPr lang="en-US" dirty="0"/>
              <a:t>Distinguishes 440.101 from Fla. Stat. 112.0455 which does provide a private cause of action</a:t>
            </a:r>
          </a:p>
          <a:p>
            <a:r>
              <a:rPr lang="en-US" dirty="0"/>
              <a:t>112.0455 is applicable to state agencies and its agencies, but municipalities are not bound by it</a:t>
            </a:r>
          </a:p>
          <a:p>
            <a:endParaRPr lang="en-US" dirty="0"/>
          </a:p>
        </p:txBody>
      </p:sp>
    </p:spTree>
    <p:extLst>
      <p:ext uri="{BB962C8B-B14F-4D97-AF65-F5344CB8AC3E}">
        <p14:creationId xmlns:p14="http://schemas.microsoft.com/office/powerpoint/2010/main" val="21560811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 name="Title 1"/>
          <p:cNvSpPr txBox="1">
            <a:spLocks noGrp="1"/>
          </p:cNvSpPr>
          <p:nvPr>
            <p:ph type="title"/>
          </p:nvPr>
        </p:nvSpPr>
        <p:spPr>
          <a:xfrm>
            <a:off x="508000" y="1314450"/>
            <a:ext cx="6447502" cy="990601"/>
          </a:xfrm>
          <a:prstGeom prst="rect">
            <a:avLst/>
          </a:prstGeom>
        </p:spPr>
        <p:txBody>
          <a:bodyPr>
            <a:noAutofit/>
          </a:bodyPr>
          <a:lstStyle/>
          <a:p>
            <a:r>
              <a:rPr lang="en-US" sz="2800" dirty="0"/>
              <a:t>Interplay of Marijuana Legalization Federal Prohibition, ADA Issues and Employer’s Rights</a:t>
            </a:r>
            <a:endParaRPr sz="2800" dirty="0"/>
          </a:p>
        </p:txBody>
      </p:sp>
      <p:sp>
        <p:nvSpPr>
          <p:cNvPr id="264" name="Content Placeholder 2"/>
          <p:cNvSpPr txBox="1">
            <a:spLocks noGrp="1"/>
          </p:cNvSpPr>
          <p:nvPr>
            <p:ph type="body" sz="half" idx="1"/>
          </p:nvPr>
        </p:nvSpPr>
        <p:spPr>
          <a:xfrm>
            <a:off x="508000" y="2477692"/>
            <a:ext cx="6447502" cy="2910580"/>
          </a:xfrm>
          <a:prstGeom prst="rect">
            <a:avLst/>
          </a:prstGeom>
        </p:spPr>
        <p:txBody>
          <a:bodyPr>
            <a:normAutofit lnSpcReduction="10000"/>
          </a:bodyPr>
          <a:lstStyle/>
          <a:p>
            <a:pPr marL="0" indent="0" defTabSz="374890">
              <a:lnSpc>
                <a:spcPct val="90000"/>
              </a:lnSpc>
              <a:spcBef>
                <a:spcPts val="773"/>
              </a:spcBef>
              <a:buSzTx/>
              <a:buNone/>
              <a:defRPr sz="2624"/>
            </a:pPr>
            <a:r>
              <a:rPr dirty="0"/>
              <a:t>	 “A physician shall not be subject to criminal or civil liability or sanctions under Florida law solely for issuing a physician certification with reasonable care to a person diagnosed with a </a:t>
            </a:r>
            <a:r>
              <a:rPr u="sng" dirty="0"/>
              <a:t>debilitating medical condition</a:t>
            </a:r>
            <a:r>
              <a:rPr dirty="0"/>
              <a:t> in compliance with this section.”</a:t>
            </a:r>
            <a:endParaRPr sz="1300" dirty="0"/>
          </a:p>
          <a:p>
            <a:pPr marL="0" indent="0" defTabSz="374890">
              <a:lnSpc>
                <a:spcPct val="90000"/>
              </a:lnSpc>
              <a:spcBef>
                <a:spcPts val="773"/>
              </a:spcBef>
              <a:buSzTx/>
              <a:buNone/>
              <a:defRPr sz="2624"/>
            </a:pPr>
            <a:r>
              <a:rPr dirty="0"/>
              <a:t>	Fla. Const. art. X, § 29(a)(2)</a:t>
            </a:r>
          </a:p>
        </p:txBody>
      </p:sp>
      <p:sp>
        <p:nvSpPr>
          <p:cNvPr id="265" name="Slide Number Placeholder 3"/>
          <p:cNvSpPr txBox="1">
            <a:spLocks noGrp="1"/>
          </p:cNvSpPr>
          <p:nvPr>
            <p:ph type="sldNum" sz="quarter" idx="4294967295"/>
          </p:nvPr>
        </p:nvSpPr>
        <p:spPr>
          <a:xfrm>
            <a:off x="6765604" y="5428396"/>
            <a:ext cx="189899" cy="193596"/>
          </a:xfrm>
          <a:prstGeom prst="rect">
            <a:avLst/>
          </a:prstGeom>
          <a:extLst>
            <a:ext uri="{C572A759-6A51-4108-AA02-DFA0A04FC94B}">
              <ma14:wrappingTextBoxFlag xmlns:ma14="http://schemas.microsoft.com/office/mac/drawingml/2011/main" xmlns="" val="1"/>
            </a:ext>
          </a:extLst>
        </p:spPr>
        <p:txBody>
          <a:bodyPr lIns="34288" tIns="34288" rIns="34288" bIns="34288" anchor="ctr"/>
          <a:lstStyle>
            <a:lvl1pPr defTabSz="914367">
              <a:lnSpc>
                <a:spcPct val="100000"/>
              </a:lnSpc>
              <a:defRPr sz="800">
                <a:solidFill>
                  <a:srgbClr val="90C226"/>
                </a:solidFill>
                <a:latin typeface="Trebuchet MS"/>
                <a:ea typeface="Trebuchet MS"/>
                <a:cs typeface="Trebuchet MS"/>
                <a:sym typeface="Trebuchet MS"/>
              </a:defRPr>
            </a:lvl1pPr>
          </a:lstStyle>
          <a:p>
            <a:fld id="{86CB4B4D-7CA3-9044-876B-883B54F8677D}" type="slidenum">
              <a:rPr/>
              <a:t>6</a:t>
            </a:fld>
            <a:endParaRPr dirty="0"/>
          </a:p>
        </p:txBody>
      </p:sp>
    </p:spTree>
    <p:extLst>
      <p:ext uri="{BB962C8B-B14F-4D97-AF65-F5344CB8AC3E}">
        <p14:creationId xmlns:p14="http://schemas.microsoft.com/office/powerpoint/2010/main" val="1456028436"/>
      </p:ext>
    </p:extLst>
  </p:cSld>
  <p:clrMapOvr>
    <a:masterClrMapping/>
  </p:clrMapOvr>
  <p:transition spd="med"/>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and Alcohol Policies: Maximizing Safety and Efficiency</a:t>
            </a:r>
          </a:p>
        </p:txBody>
      </p:sp>
      <p:sp>
        <p:nvSpPr>
          <p:cNvPr id="3" name="Text Placeholder 2"/>
          <p:cNvSpPr>
            <a:spLocks noGrp="1"/>
          </p:cNvSpPr>
          <p:nvPr>
            <p:ph type="body" idx="1"/>
          </p:nvPr>
        </p:nvSpPr>
        <p:spPr/>
        <p:txBody>
          <a:bodyPr>
            <a:normAutofit fontScale="70000" lnSpcReduction="20000"/>
          </a:bodyPr>
          <a:lstStyle/>
          <a:p>
            <a:r>
              <a:rPr lang="en-US" i="1" dirty="0"/>
              <a:t>David Turner v. WCA Waste Systems, Inc.</a:t>
            </a:r>
            <a:r>
              <a:rPr lang="en-US" dirty="0"/>
              <a:t>, Case No: 12cv176-SPM/GRJ (N.D. Fla. 2012)</a:t>
            </a:r>
          </a:p>
          <a:p>
            <a:r>
              <a:rPr lang="en-US" dirty="0"/>
              <a:t>Florida Drug Free Workplace Act does not provide a private cause of action against employer that adopts the drug free workplace program but does not follows its own procedures</a:t>
            </a:r>
          </a:p>
          <a:p>
            <a:r>
              <a:rPr lang="en-US" dirty="0"/>
              <a:t>Intent of statute is to:</a:t>
            </a:r>
          </a:p>
          <a:p>
            <a:r>
              <a:rPr lang="en-US" dirty="0"/>
              <a:t>to promote drug-free workplaces in order that employers in the state be afforded the opportunity to maximize their levels of productivity, enhance their competitive positions in the marketplace, and reach their desired levels of success without experiencing the costs, delays, and tragedies associated with work-related accidents resulting from drug abuse by employees. It is further the intent of the Legislature that drug abuse be discouraged and that employees who choose to engage in drug abuse face the risk of unemployment and the forfeiture of workers' compensation benefits.</a:t>
            </a:r>
          </a:p>
        </p:txBody>
      </p:sp>
    </p:spTree>
    <p:extLst>
      <p:ext uri="{BB962C8B-B14F-4D97-AF65-F5344CB8AC3E}">
        <p14:creationId xmlns:p14="http://schemas.microsoft.com/office/powerpoint/2010/main" val="1600029464"/>
      </p:ext>
    </p:extLst>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Drug and Alcohol Policies: Maximizing Safety and Efficiency</a:t>
            </a:r>
          </a:p>
        </p:txBody>
      </p:sp>
      <p:sp>
        <p:nvSpPr>
          <p:cNvPr id="3" name="Text Placeholder 2"/>
          <p:cNvSpPr>
            <a:spLocks noGrp="1"/>
          </p:cNvSpPr>
          <p:nvPr>
            <p:ph type="body" idx="1"/>
          </p:nvPr>
        </p:nvSpPr>
        <p:spPr/>
        <p:txBody>
          <a:bodyPr/>
          <a:lstStyle/>
          <a:p>
            <a:r>
              <a:rPr lang="en-US" i="1" dirty="0"/>
              <a:t>Clifford McCullough v. Nesco Resources, LLC, </a:t>
            </a:r>
            <a:r>
              <a:rPr lang="en-US" dirty="0"/>
              <a:t>Case No: 18-12070 (11</a:t>
            </a:r>
            <a:r>
              <a:rPr lang="en-US" baseline="30000" dirty="0"/>
              <a:t>th</a:t>
            </a:r>
            <a:r>
              <a:rPr lang="en-US" dirty="0"/>
              <a:t> Circ. 2019)</a:t>
            </a:r>
          </a:p>
          <a:p>
            <a:r>
              <a:rPr lang="en-US" dirty="0"/>
              <a:t>No private right of action to employee under Florida’s Drug-Free Workplace Program</a:t>
            </a:r>
          </a:p>
          <a:p>
            <a:r>
              <a:rPr lang="en-US" dirty="0"/>
              <a:t>Statute was intended to protect employers from drug use in the workplace and to remedy violations by denying or revoking benefits under the workers compensation program</a:t>
            </a:r>
          </a:p>
          <a:p>
            <a:endParaRPr lang="en-US" dirty="0"/>
          </a:p>
        </p:txBody>
      </p:sp>
    </p:spTree>
    <p:extLst>
      <p:ext uri="{BB962C8B-B14F-4D97-AF65-F5344CB8AC3E}">
        <p14:creationId xmlns:p14="http://schemas.microsoft.com/office/powerpoint/2010/main" val="3495767190"/>
      </p:ext>
    </p:extLst>
  </p:cSld>
  <p:clrMapOvr>
    <a:masterClrMapping/>
  </p:clrMapOvr>
  <p:transition spd="med"/>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and Alcohol Policies: Maximizing Safety and Efficiency</a:t>
            </a:r>
          </a:p>
        </p:txBody>
      </p:sp>
      <p:sp>
        <p:nvSpPr>
          <p:cNvPr id="3" name="Text Placeholder 2"/>
          <p:cNvSpPr>
            <a:spLocks noGrp="1"/>
          </p:cNvSpPr>
          <p:nvPr>
            <p:ph type="body" idx="1"/>
          </p:nvPr>
        </p:nvSpPr>
        <p:spPr/>
        <p:txBody>
          <a:bodyPr/>
          <a:lstStyle/>
          <a:p>
            <a:r>
              <a:rPr lang="en-US" i="1" dirty="0"/>
              <a:t>SKF Management v. Unemployment Appeals Commission</a:t>
            </a:r>
            <a:r>
              <a:rPr lang="en-US" dirty="0"/>
              <a:t>, 664 So.2d 345 (Fla. 5</a:t>
            </a:r>
            <a:r>
              <a:rPr lang="en-US" baseline="30000" dirty="0"/>
              <a:t>th</a:t>
            </a:r>
            <a:r>
              <a:rPr lang="en-US" dirty="0"/>
              <a:t> DCA 1995)</a:t>
            </a:r>
          </a:p>
          <a:p>
            <a:r>
              <a:rPr lang="en-US" dirty="0"/>
              <a:t>Employer has burden of proving misconduct to disqualify employee from getting unemployment benefits</a:t>
            </a:r>
          </a:p>
          <a:p>
            <a:r>
              <a:rPr lang="en-US" dirty="0"/>
              <a:t>Because employer did not fully comply with 440.101 and the chain of custody requirements, it did not get the presumption set forth in 443.101(11)</a:t>
            </a:r>
          </a:p>
        </p:txBody>
      </p:sp>
    </p:spTree>
    <p:extLst>
      <p:ext uri="{BB962C8B-B14F-4D97-AF65-F5344CB8AC3E}">
        <p14:creationId xmlns:p14="http://schemas.microsoft.com/office/powerpoint/2010/main" val="3809146484"/>
      </p:ext>
    </p:extLst>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 name="Title 1"/>
          <p:cNvSpPr txBox="1">
            <a:spLocks noGrp="1"/>
          </p:cNvSpPr>
          <p:nvPr>
            <p:ph type="title"/>
          </p:nvPr>
        </p:nvSpPr>
        <p:spPr>
          <a:xfrm>
            <a:off x="275828" y="653653"/>
            <a:ext cx="6447502" cy="990601"/>
          </a:xfrm>
          <a:prstGeom prst="rect">
            <a:avLst/>
          </a:prstGeom>
        </p:spPr>
        <p:txBody>
          <a:bodyPr>
            <a:noAutofit/>
          </a:bodyPr>
          <a:lstStyle>
            <a:lvl1pPr defTabSz="585215">
              <a:defRPr sz="4500"/>
            </a:lvl1pPr>
          </a:lstStyle>
          <a:p>
            <a:r>
              <a:rPr lang="en-US" sz="2800" dirty="0"/>
              <a:t>Drug and Alcohol Policies: Maximizing Safety and Efficiency</a:t>
            </a:r>
            <a:endParaRPr sz="2800" dirty="0">
              <a:highlight>
                <a:srgbClr val="008000"/>
              </a:highlight>
            </a:endParaRPr>
          </a:p>
        </p:txBody>
      </p:sp>
      <p:sp>
        <p:nvSpPr>
          <p:cNvPr id="458" name="Content Placeholder 2"/>
          <p:cNvSpPr txBox="1">
            <a:spLocks noGrp="1"/>
          </p:cNvSpPr>
          <p:nvPr>
            <p:ph type="body" sz="half" idx="1"/>
          </p:nvPr>
        </p:nvSpPr>
        <p:spPr>
          <a:xfrm>
            <a:off x="365125" y="1973710"/>
            <a:ext cx="8059573" cy="3912494"/>
          </a:xfrm>
          <a:prstGeom prst="rect">
            <a:avLst/>
          </a:prstGeom>
        </p:spPr>
        <p:txBody>
          <a:bodyPr>
            <a:noAutofit/>
          </a:bodyPr>
          <a:lstStyle/>
          <a:p>
            <a:pPr marL="173587" indent="-173587" defTabSz="256023">
              <a:spcBef>
                <a:spcPts val="492"/>
              </a:spcBef>
              <a:defRPr sz="1400"/>
            </a:pPr>
            <a:r>
              <a:rPr sz="1400" dirty="0"/>
              <a:t>Florida Statute 381.986(15) provides: “</a:t>
            </a:r>
            <a:r>
              <a:rPr sz="1400" b="1" dirty="0"/>
              <a:t>This section does not limit the ability of an employer to establish, continue or enforce a drug-free workplace program or policy</a:t>
            </a:r>
            <a:r>
              <a:rPr sz="1400" dirty="0"/>
              <a:t>.”</a:t>
            </a:r>
          </a:p>
          <a:p>
            <a:pPr marL="173587" indent="-173587" defTabSz="256023">
              <a:spcBef>
                <a:spcPts val="492"/>
              </a:spcBef>
              <a:defRPr sz="1400"/>
            </a:pPr>
            <a:r>
              <a:rPr sz="1400" dirty="0"/>
              <a:t>“Employer” is not defined in Florida Statute 381.986(1) Definitions.</a:t>
            </a:r>
          </a:p>
          <a:p>
            <a:pPr marL="173587" indent="-173587" defTabSz="256023">
              <a:spcBef>
                <a:spcPts val="492"/>
              </a:spcBef>
              <a:defRPr sz="1400"/>
            </a:pPr>
            <a:r>
              <a:rPr sz="1400" dirty="0">
                <a:highlight>
                  <a:srgbClr val="008000"/>
                </a:highlight>
              </a:rPr>
              <a:t>The CSA’s preemption likely applies to Florida’s Drug-Free Workplace Act, but employees may have an out:</a:t>
            </a:r>
          </a:p>
          <a:p>
            <a:pPr marL="323210" lvl="1" indent="-143194" defTabSz="256023">
              <a:spcBef>
                <a:spcPts val="492"/>
              </a:spcBef>
              <a:defRPr sz="1400"/>
            </a:pPr>
            <a:r>
              <a:rPr sz="1400" dirty="0">
                <a:highlight>
                  <a:srgbClr val="008000"/>
                </a:highlight>
              </a:rPr>
              <a:t>The Medical Review Officer may render a positive test as negative if the employee provides an explanation that shows that the drug that caused the positive result was taken as a prescription medication.</a:t>
            </a:r>
          </a:p>
          <a:p>
            <a:pPr marL="323210" lvl="1" indent="-143194" defTabSz="256023">
              <a:spcBef>
                <a:spcPts val="492"/>
              </a:spcBef>
              <a:defRPr sz="1400"/>
            </a:pPr>
            <a:r>
              <a:rPr sz="1400" dirty="0"/>
              <a:t>No indication yet as to whether Florida considers medical marijuana a “prescription” under the Act; only that a prescription “includes any order for drugs … written or transmitted … by a licensed practitioner.”</a:t>
            </a:r>
          </a:p>
          <a:p>
            <a:pPr marL="173587" indent="-173587" defTabSz="256023">
              <a:spcBef>
                <a:spcPts val="492"/>
              </a:spcBef>
              <a:defRPr sz="1400"/>
            </a:pPr>
            <a:r>
              <a:rPr sz="1400" dirty="0"/>
              <a:t>If an employer has a drug-free workplace policy and conducts specified types of drug testing, then a premium credit is applied to the employer’s workers’ compensation premium. Fla. Stat. § 440.102</a:t>
            </a:r>
          </a:p>
          <a:p>
            <a:pPr marL="173587" indent="-173587" defTabSz="256023">
              <a:spcBef>
                <a:spcPts val="492"/>
              </a:spcBef>
              <a:defRPr sz="1400"/>
            </a:pPr>
            <a:r>
              <a:rPr sz="1400" dirty="0"/>
              <a:t>Florida Statute 381.986(15) provides that “</a:t>
            </a:r>
            <a:r>
              <a:rPr sz="1400" b="1" u="sng" dirty="0"/>
              <a:t>Marijuana, as defined in this section, is not reimbursable under Chapter 440</a:t>
            </a:r>
            <a:r>
              <a:rPr sz="1400" dirty="0"/>
              <a:t>.”</a:t>
            </a:r>
          </a:p>
          <a:p>
            <a:pPr marL="173587" indent="-173587" defTabSz="256023">
              <a:spcBef>
                <a:spcPts val="492"/>
              </a:spcBef>
              <a:defRPr sz="1400"/>
            </a:pPr>
            <a:r>
              <a:rPr sz="1400" dirty="0"/>
              <a:t>But, Drug-Free Workplace Act does account for prescription medication and, </a:t>
            </a:r>
            <a:r>
              <a:rPr sz="1400" b="1" u="sng" dirty="0"/>
              <a:t>if a public employee provides such information</a:t>
            </a:r>
            <a:r>
              <a:rPr sz="1400" dirty="0"/>
              <a:t>, it “shall be taken into account in interpreting any positive confirmed results.” </a:t>
            </a:r>
            <a:r>
              <a:rPr sz="1400" u="sng" dirty="0"/>
              <a:t>Fla</a:t>
            </a:r>
            <a:r>
              <a:rPr sz="1400" dirty="0"/>
              <a:t>. </a:t>
            </a:r>
            <a:r>
              <a:rPr sz="1400" u="sng" dirty="0"/>
              <a:t>Stat</a:t>
            </a:r>
            <a:r>
              <a:rPr sz="1400" dirty="0"/>
              <a:t>. 112.0455(8)(b)(2).</a:t>
            </a:r>
          </a:p>
        </p:txBody>
      </p:sp>
      <p:sp>
        <p:nvSpPr>
          <p:cNvPr id="459" name="Slide Number Placeholder 3"/>
          <p:cNvSpPr txBox="1">
            <a:spLocks noGrp="1"/>
          </p:cNvSpPr>
          <p:nvPr>
            <p:ph type="sldNum" sz="quarter" idx="4294967295"/>
          </p:nvPr>
        </p:nvSpPr>
        <p:spPr>
          <a:xfrm>
            <a:off x="6765604" y="5428396"/>
            <a:ext cx="189899" cy="193596"/>
          </a:xfrm>
          <a:prstGeom prst="rect">
            <a:avLst/>
          </a:prstGeom>
          <a:extLst>
            <a:ext uri="{C572A759-6A51-4108-AA02-DFA0A04FC94B}">
              <ma14:wrappingTextBoxFlag xmlns:ma14="http://schemas.microsoft.com/office/mac/drawingml/2011/main" xmlns="" val="1"/>
            </a:ext>
          </a:extLst>
        </p:spPr>
        <p:txBody>
          <a:bodyPr lIns="34288" tIns="34288" rIns="34288" bIns="34288" anchor="ctr"/>
          <a:lstStyle>
            <a:lvl1pPr defTabSz="914367">
              <a:lnSpc>
                <a:spcPct val="100000"/>
              </a:lnSpc>
              <a:defRPr sz="800">
                <a:solidFill>
                  <a:srgbClr val="90C226"/>
                </a:solidFill>
                <a:latin typeface="Trebuchet MS"/>
                <a:ea typeface="Trebuchet MS"/>
                <a:cs typeface="Trebuchet MS"/>
                <a:sym typeface="Trebuchet MS"/>
              </a:defRPr>
            </a:lvl1pPr>
          </a:lstStyle>
          <a:p>
            <a:fld id="{86CB4B4D-7CA3-9044-876B-883B54F8677D}" type="slidenum">
              <a:t>63</a:t>
            </a:fld>
            <a:endParaRPr/>
          </a:p>
        </p:txBody>
      </p:sp>
    </p:spTree>
    <p:extLst>
      <p:ext uri="{BB962C8B-B14F-4D97-AF65-F5344CB8AC3E}">
        <p14:creationId xmlns:p14="http://schemas.microsoft.com/office/powerpoint/2010/main" val="1979187709"/>
      </p:ext>
    </p:extLst>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Drug and Alcohol Policies: Maximizing Safety and Efficiency</a:t>
            </a:r>
          </a:p>
        </p:txBody>
      </p:sp>
      <p:sp>
        <p:nvSpPr>
          <p:cNvPr id="3" name="Content Placeholder 2"/>
          <p:cNvSpPr>
            <a:spLocks noGrp="1"/>
          </p:cNvSpPr>
          <p:nvPr>
            <p:ph idx="1"/>
          </p:nvPr>
        </p:nvSpPr>
        <p:spPr/>
        <p:txBody>
          <a:bodyPr>
            <a:normAutofit fontScale="92500" lnSpcReduction="10000"/>
          </a:bodyPr>
          <a:lstStyle/>
          <a:p>
            <a:r>
              <a:rPr lang="en-US" dirty="0"/>
              <a:t>Employers should create a drug free workplace policy in writing</a:t>
            </a:r>
          </a:p>
          <a:p>
            <a:r>
              <a:rPr lang="en-US" dirty="0"/>
              <a:t>Make sure that the policy complies with your particular states drug testing laws</a:t>
            </a:r>
          </a:p>
          <a:p>
            <a:r>
              <a:rPr lang="en-US" dirty="0"/>
              <a:t>Make sure it focuses on now allowing employees to work under the influence of drugs where the employee is impaired</a:t>
            </a:r>
          </a:p>
          <a:p>
            <a:r>
              <a:rPr lang="en-US" dirty="0"/>
              <a:t>In states where marijuana is legal for medical or recreational purposes need to be careful to make allowances for those laws especially if used to treat a disability</a:t>
            </a:r>
          </a:p>
        </p:txBody>
      </p:sp>
    </p:spTree>
    <p:extLst>
      <p:ext uri="{BB962C8B-B14F-4D97-AF65-F5344CB8AC3E}">
        <p14:creationId xmlns:p14="http://schemas.microsoft.com/office/powerpoint/2010/main" val="215481674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Drug and Alcohol Policies: Maximizing Safety and Efficiency</a:t>
            </a:r>
          </a:p>
        </p:txBody>
      </p:sp>
      <p:sp>
        <p:nvSpPr>
          <p:cNvPr id="3" name="Content Placeholder 2"/>
          <p:cNvSpPr>
            <a:spLocks noGrp="1"/>
          </p:cNvSpPr>
          <p:nvPr>
            <p:ph idx="1"/>
          </p:nvPr>
        </p:nvSpPr>
        <p:spPr/>
        <p:txBody>
          <a:bodyPr/>
          <a:lstStyle/>
          <a:p>
            <a:r>
              <a:rPr lang="en-US" dirty="0"/>
              <a:t>Policy should prohibit impairment, distribution, sale and use of marijuana during business hours or outside of business hours to the extent it affects employee performance</a:t>
            </a:r>
          </a:p>
        </p:txBody>
      </p:sp>
    </p:spTree>
    <p:extLst>
      <p:ext uri="{BB962C8B-B14F-4D97-AF65-F5344CB8AC3E}">
        <p14:creationId xmlns:p14="http://schemas.microsoft.com/office/powerpoint/2010/main" val="2533566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Title 1"/>
          <p:cNvSpPr txBox="1">
            <a:spLocks noGrp="1"/>
          </p:cNvSpPr>
          <p:nvPr>
            <p:ph type="title"/>
          </p:nvPr>
        </p:nvSpPr>
        <p:spPr>
          <a:xfrm>
            <a:off x="1035816" y="322684"/>
            <a:ext cx="6447502" cy="990600"/>
          </a:xfrm>
          <a:prstGeom prst="rect">
            <a:avLst/>
          </a:prstGeom>
        </p:spPr>
        <p:txBody>
          <a:bodyPr>
            <a:normAutofit fontScale="90000"/>
          </a:bodyPr>
          <a:lstStyle/>
          <a:p>
            <a:pPr defTabSz="411465">
              <a:defRPr sz="4500"/>
            </a:pPr>
            <a:br>
              <a:rPr dirty="0"/>
            </a:br>
            <a:r>
              <a:rPr lang="en-US" sz="2700" dirty="0"/>
              <a:t>Interplay of Marijuana Legalization Federal Prohibition, ADA Issues and Employer’s Rights</a:t>
            </a:r>
            <a:endParaRPr sz="2700" dirty="0"/>
          </a:p>
        </p:txBody>
      </p:sp>
      <p:sp>
        <p:nvSpPr>
          <p:cNvPr id="269" name="Content Placeholder 2"/>
          <p:cNvSpPr txBox="1">
            <a:spLocks noGrp="1"/>
          </p:cNvSpPr>
          <p:nvPr>
            <p:ph type="body" idx="1"/>
          </p:nvPr>
        </p:nvSpPr>
        <p:spPr>
          <a:xfrm>
            <a:off x="595313" y="1488282"/>
            <a:ext cx="6706033" cy="4384314"/>
          </a:xfrm>
          <a:prstGeom prst="rect">
            <a:avLst/>
          </a:prstGeom>
        </p:spPr>
        <p:txBody>
          <a:bodyPr>
            <a:normAutofit fontScale="77500" lnSpcReduction="20000"/>
          </a:bodyPr>
          <a:lstStyle/>
          <a:p>
            <a:pPr marL="269585" indent="-269585" defTabSz="374890">
              <a:lnSpc>
                <a:spcPct val="80000"/>
              </a:lnSpc>
              <a:spcBef>
                <a:spcPts val="773"/>
              </a:spcBef>
              <a:defRPr sz="2460"/>
            </a:pPr>
            <a:r>
              <a:rPr dirty="0"/>
              <a:t>LIMITATIONS – </a:t>
            </a:r>
            <a:endParaRPr sz="2100" dirty="0"/>
          </a:p>
          <a:p>
            <a:pPr marL="496178" lvl="1" indent="-232583" defTabSz="374890">
              <a:lnSpc>
                <a:spcPct val="80000"/>
              </a:lnSpc>
              <a:spcBef>
                <a:spcPts val="773"/>
              </a:spcBef>
              <a:defRPr sz="1968"/>
            </a:pPr>
            <a:r>
              <a:rPr dirty="0"/>
              <a:t>(1) Nothing in this section allows for a </a:t>
            </a:r>
            <a:r>
              <a:rPr b="1" u="sng" dirty="0"/>
              <a:t>violation of any law</a:t>
            </a:r>
            <a:r>
              <a:rPr dirty="0"/>
              <a:t> other than for conduct in compliance with the provisions of this section. </a:t>
            </a:r>
            <a:endParaRPr sz="1000" dirty="0"/>
          </a:p>
          <a:p>
            <a:pPr marL="496178" lvl="1" indent="-232583" defTabSz="374890">
              <a:lnSpc>
                <a:spcPct val="80000"/>
              </a:lnSpc>
              <a:spcBef>
                <a:spcPts val="773"/>
              </a:spcBef>
              <a:defRPr sz="1968"/>
            </a:pPr>
            <a:r>
              <a:rPr dirty="0"/>
              <a:t>(2) Nothing in this section shall affect or </a:t>
            </a:r>
            <a:r>
              <a:rPr b="1" u="sng" dirty="0"/>
              <a:t>repeal laws relating to non-medical use</a:t>
            </a:r>
            <a:r>
              <a:rPr dirty="0"/>
              <a:t>, possession, production, or sale of marijuana. </a:t>
            </a:r>
            <a:endParaRPr sz="1000" dirty="0"/>
          </a:p>
          <a:p>
            <a:pPr marL="496178" lvl="1" indent="-232583" defTabSz="374890">
              <a:lnSpc>
                <a:spcPct val="80000"/>
              </a:lnSpc>
              <a:spcBef>
                <a:spcPts val="773"/>
              </a:spcBef>
              <a:defRPr sz="1968"/>
            </a:pPr>
            <a:r>
              <a:rPr dirty="0"/>
              <a:t>(3) Nothing in this section authorizes the use of medical marijuana by </a:t>
            </a:r>
            <a:r>
              <a:rPr b="1" u="sng" dirty="0"/>
              <a:t>anyone other than a qualifying patient</a:t>
            </a:r>
            <a:r>
              <a:rPr dirty="0"/>
              <a:t>. </a:t>
            </a:r>
            <a:endParaRPr sz="1000" dirty="0"/>
          </a:p>
          <a:p>
            <a:pPr marL="496178" lvl="1" indent="-232583" defTabSz="374890">
              <a:lnSpc>
                <a:spcPct val="80000"/>
              </a:lnSpc>
              <a:spcBef>
                <a:spcPts val="773"/>
              </a:spcBef>
              <a:defRPr sz="1968"/>
            </a:pPr>
            <a:r>
              <a:rPr dirty="0"/>
              <a:t>(4) Nothing in this section shall permit </a:t>
            </a:r>
            <a:r>
              <a:rPr b="1" u="sng" dirty="0"/>
              <a:t>the operation of any vehicle, aircraft, train or boat while under the influence</a:t>
            </a:r>
            <a:r>
              <a:rPr dirty="0"/>
              <a:t> of marijuana. </a:t>
            </a:r>
            <a:endParaRPr sz="1000" dirty="0"/>
          </a:p>
          <a:p>
            <a:pPr marL="496178" lvl="1" indent="-232583" defTabSz="374890">
              <a:lnSpc>
                <a:spcPct val="80000"/>
              </a:lnSpc>
              <a:spcBef>
                <a:spcPts val="773"/>
              </a:spcBef>
              <a:defRPr sz="1968">
                <a:solidFill>
                  <a:srgbClr val="3F7819"/>
                </a:solidFill>
              </a:defRPr>
            </a:pPr>
            <a:r>
              <a:rPr dirty="0">
                <a:solidFill>
                  <a:schemeClr val="tx1"/>
                </a:solidFill>
              </a:rPr>
              <a:t>(5) </a:t>
            </a:r>
            <a:r>
              <a:rPr b="1" u="sng" dirty="0">
                <a:solidFill>
                  <a:schemeClr val="tx1"/>
                </a:solidFill>
              </a:rPr>
              <a:t>Nothing in this section requires the violation of federal law or purports to give immunity under federal law.</a:t>
            </a:r>
            <a:r>
              <a:rPr dirty="0">
                <a:solidFill>
                  <a:schemeClr val="tx1"/>
                </a:solidFill>
              </a:rPr>
              <a:t> </a:t>
            </a:r>
            <a:endParaRPr sz="1000" dirty="0">
              <a:solidFill>
                <a:schemeClr val="tx1"/>
              </a:solidFill>
            </a:endParaRPr>
          </a:p>
          <a:p>
            <a:pPr marL="496178" lvl="1" indent="-232583" defTabSz="374890">
              <a:lnSpc>
                <a:spcPct val="80000"/>
              </a:lnSpc>
              <a:spcBef>
                <a:spcPts val="773"/>
              </a:spcBef>
              <a:defRPr sz="1968"/>
            </a:pPr>
            <a:r>
              <a:rPr dirty="0"/>
              <a:t>(6) </a:t>
            </a:r>
            <a:r>
              <a:rPr dirty="0">
                <a:solidFill>
                  <a:schemeClr val="accent3"/>
                </a:solidFill>
              </a:rPr>
              <a:t>Nothing in this section shall </a:t>
            </a:r>
            <a:r>
              <a:rPr b="1" u="sng" dirty="0">
                <a:solidFill>
                  <a:schemeClr val="accent3"/>
                </a:solidFill>
              </a:rPr>
              <a:t>require any accommodation of any on-site medical use of marijuana in any correctional institution or detention facility or place of education or employment</a:t>
            </a:r>
            <a:r>
              <a:rPr dirty="0">
                <a:solidFill>
                  <a:schemeClr val="accent3"/>
                </a:solidFill>
              </a:rPr>
              <a:t>, or of smoking medical marijuana in any public place. </a:t>
            </a:r>
            <a:endParaRPr sz="1000" dirty="0">
              <a:solidFill>
                <a:schemeClr val="accent3"/>
              </a:solidFill>
            </a:endParaRPr>
          </a:p>
          <a:p>
            <a:pPr marL="496178" lvl="1" indent="-232583" defTabSz="374890">
              <a:lnSpc>
                <a:spcPct val="80000"/>
              </a:lnSpc>
              <a:spcBef>
                <a:spcPts val="773"/>
              </a:spcBef>
              <a:defRPr sz="1968"/>
            </a:pPr>
            <a:r>
              <a:rPr dirty="0"/>
              <a:t>(7) Nothing in this section shall </a:t>
            </a:r>
            <a:r>
              <a:rPr b="1" u="sng" dirty="0"/>
              <a:t>require any health insurance provider or any government agency or authority to reimburse</a:t>
            </a:r>
            <a:r>
              <a:rPr dirty="0"/>
              <a:t> any person for expenses related to the medical use of marijuana. </a:t>
            </a:r>
            <a:endParaRPr sz="1000" dirty="0"/>
          </a:p>
          <a:p>
            <a:pPr marL="496178" lvl="1" indent="-232583" defTabSz="374890">
              <a:lnSpc>
                <a:spcPct val="80000"/>
              </a:lnSpc>
              <a:spcBef>
                <a:spcPts val="773"/>
              </a:spcBef>
              <a:defRPr sz="1968"/>
            </a:pPr>
            <a:r>
              <a:rPr dirty="0"/>
              <a:t>(8) Nothing in this section shall </a:t>
            </a:r>
            <a:r>
              <a:rPr b="1" u="sng" dirty="0"/>
              <a:t>affect or repeal laws relating to negligence or professional malpractice</a:t>
            </a:r>
            <a:r>
              <a:rPr dirty="0"/>
              <a:t> on the part of a qualified patient, caregiver, physician, licensee, or its agents or employees. </a:t>
            </a:r>
          </a:p>
        </p:txBody>
      </p:sp>
    </p:spTree>
    <p:extLst>
      <p:ext uri="{BB962C8B-B14F-4D97-AF65-F5344CB8AC3E}">
        <p14:creationId xmlns:p14="http://schemas.microsoft.com/office/powerpoint/2010/main" val="413554507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Content Placeholder 2"/>
          <p:cNvSpPr txBox="1">
            <a:spLocks noGrp="1"/>
          </p:cNvSpPr>
          <p:nvPr>
            <p:ph type="body" idx="1"/>
          </p:nvPr>
        </p:nvSpPr>
        <p:spPr>
          <a:xfrm>
            <a:off x="857249" y="1619250"/>
            <a:ext cx="6167005" cy="4301836"/>
          </a:xfrm>
          <a:prstGeom prst="rect">
            <a:avLst/>
          </a:prstGeom>
        </p:spPr>
        <p:txBody>
          <a:bodyPr>
            <a:normAutofit fontScale="77500" lnSpcReduction="20000"/>
          </a:bodyPr>
          <a:lstStyle/>
          <a:p>
            <a:pPr marL="253951" indent="-253951" defTabSz="361175">
              <a:spcBef>
                <a:spcPts val="773"/>
              </a:spcBef>
              <a:defRPr sz="1896"/>
            </a:pPr>
            <a:r>
              <a:rPr dirty="0"/>
              <a:t>Florida Senate Bill SB8A passed in 2017 Special Legislative Session.</a:t>
            </a:r>
          </a:p>
          <a:p>
            <a:pPr marL="253951" indent="-253951" defTabSz="361175">
              <a:spcBef>
                <a:spcPts val="773"/>
              </a:spcBef>
              <a:defRPr sz="1896"/>
            </a:pPr>
            <a:r>
              <a:rPr dirty="0"/>
              <a:t>Defines a “</a:t>
            </a:r>
            <a:r>
              <a:rPr b="1" dirty="0"/>
              <a:t>Qualified Patient</a:t>
            </a:r>
            <a:r>
              <a:rPr dirty="0"/>
              <a:t>” as a </a:t>
            </a:r>
            <a:r>
              <a:rPr sz="1600" b="1" i="1" dirty="0">
                <a:solidFill>
                  <a:srgbClr val="00B050"/>
                </a:solidFill>
              </a:rPr>
              <a:t>resident of this state*</a:t>
            </a:r>
            <a:r>
              <a:rPr sz="1600" b="1" dirty="0">
                <a:solidFill>
                  <a:srgbClr val="00B050"/>
                </a:solidFill>
              </a:rPr>
              <a:t> </a:t>
            </a:r>
            <a:r>
              <a:rPr dirty="0"/>
              <a:t>who has been added to the medical marijuana use registry by a qualified physician to receive marijuana or a marijuana delivery device for a medical use and who has a qualified patient identification card.</a:t>
            </a:r>
          </a:p>
          <a:p>
            <a:pPr marL="253951" indent="-253951" defTabSz="361175">
              <a:spcBef>
                <a:spcPts val="773"/>
              </a:spcBef>
              <a:defRPr sz="1896" b="1" u="sng"/>
            </a:pPr>
            <a:r>
              <a:rPr dirty="0"/>
              <a:t>OUTLAWS</a:t>
            </a:r>
            <a:r>
              <a:rPr sz="1000" dirty="0"/>
              <a:t> </a:t>
            </a:r>
            <a:r>
              <a:rPr b="0" u="none" dirty="0"/>
              <a:t>use of marijuana in any of the following places:</a:t>
            </a:r>
          </a:p>
          <a:p>
            <a:pPr marL="465577" lvl="1" indent="-211626" defTabSz="361175">
              <a:spcBef>
                <a:spcPts val="773"/>
              </a:spcBef>
              <a:defRPr sz="1264"/>
            </a:pPr>
            <a:r>
              <a:rPr dirty="0"/>
              <a:t>a. </a:t>
            </a:r>
            <a:r>
              <a:rPr sz="1200" dirty="0"/>
              <a:t>On any form of public transportation, except for low-THC cannabis.</a:t>
            </a:r>
          </a:p>
          <a:p>
            <a:pPr marL="472190" lvl="1" indent="-218239" defTabSz="361175">
              <a:spcBef>
                <a:spcPts val="773"/>
              </a:spcBef>
              <a:defRPr sz="1738"/>
            </a:pPr>
            <a:r>
              <a:rPr dirty="0"/>
              <a:t>b. In any public place, except for low-THC cannabis.</a:t>
            </a:r>
          </a:p>
          <a:p>
            <a:pPr marL="472190" lvl="1" indent="-218239" defTabSz="361175">
              <a:spcBef>
                <a:spcPts val="773"/>
              </a:spcBef>
              <a:defRPr sz="1738"/>
            </a:pPr>
            <a:r>
              <a:rPr dirty="0"/>
              <a:t>c. </a:t>
            </a:r>
            <a:r>
              <a:rPr b="1" u="sng" dirty="0">
                <a:solidFill>
                  <a:schemeClr val="accent3"/>
                </a:solidFill>
              </a:rPr>
              <a:t>In a qualified patient’s place of employment, except when permitted by his or her employer.</a:t>
            </a:r>
          </a:p>
          <a:p>
            <a:pPr marL="472190" lvl="1" indent="-218239" defTabSz="361175">
              <a:spcBef>
                <a:spcPts val="773"/>
              </a:spcBef>
              <a:defRPr sz="1738"/>
            </a:pPr>
            <a:r>
              <a:rPr dirty="0"/>
              <a:t>d. In a state correctional institution, as defined in §944.02 of the Florida Statutes, or a correctional institution, as defined in §944.241 of the Florida Statutes.</a:t>
            </a:r>
          </a:p>
          <a:p>
            <a:pPr marL="472190" lvl="1" indent="-218239" defTabSz="361175">
              <a:spcBef>
                <a:spcPts val="773"/>
              </a:spcBef>
              <a:defRPr sz="1738"/>
            </a:pPr>
            <a:r>
              <a:rPr dirty="0"/>
              <a:t>e. On the grounds of a preschool, primary school, or secondary school, except as provided in §1006.062 of the Florida Statutes.</a:t>
            </a:r>
          </a:p>
          <a:p>
            <a:pPr marL="472190" lvl="1" indent="-218239" defTabSz="361175">
              <a:spcBef>
                <a:spcPts val="773"/>
              </a:spcBef>
              <a:defRPr sz="1738"/>
            </a:pPr>
            <a:r>
              <a:rPr dirty="0"/>
              <a:t>f. In a school bus, a vehicle, an aircraft, or a motorboat, except for low-THC cannabis.</a:t>
            </a:r>
          </a:p>
        </p:txBody>
      </p:sp>
      <p:sp>
        <p:nvSpPr>
          <p:cNvPr id="273" name="Title 1"/>
          <p:cNvSpPr txBox="1">
            <a:spLocks noGrp="1"/>
          </p:cNvSpPr>
          <p:nvPr>
            <p:ph type="title"/>
          </p:nvPr>
        </p:nvSpPr>
        <p:spPr>
          <a:xfrm>
            <a:off x="508000" y="263929"/>
            <a:ext cx="6447502" cy="1355322"/>
          </a:xfrm>
          <a:prstGeom prst="rect">
            <a:avLst/>
          </a:prstGeom>
        </p:spPr>
        <p:txBody>
          <a:bodyPr>
            <a:normAutofit fontScale="90000"/>
          </a:bodyPr>
          <a:lstStyle/>
          <a:p>
            <a:pPr defTabSz="411465">
              <a:defRPr sz="4500"/>
            </a:pPr>
            <a:br>
              <a:rPr dirty="0"/>
            </a:br>
            <a:r>
              <a:rPr lang="en-US" sz="3100" dirty="0"/>
              <a:t>Interplay of Marijuana Legalization Federal Prohibition, ADA Issues and Employer’s Rights</a:t>
            </a:r>
            <a:endParaRPr sz="3100" dirty="0"/>
          </a:p>
        </p:txBody>
      </p:sp>
    </p:spTree>
    <p:extLst>
      <p:ext uri="{BB962C8B-B14F-4D97-AF65-F5344CB8AC3E}">
        <p14:creationId xmlns:p14="http://schemas.microsoft.com/office/powerpoint/2010/main" val="100291999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6A863-5A49-C54C-AC73-9A747A20B1F8}"/>
              </a:ext>
            </a:extLst>
          </p:cNvPr>
          <p:cNvSpPr>
            <a:spLocks noGrp="1"/>
          </p:cNvSpPr>
          <p:nvPr>
            <p:ph type="title"/>
          </p:nvPr>
        </p:nvSpPr>
        <p:spPr/>
        <p:txBody>
          <a:bodyPr>
            <a:normAutofit/>
          </a:bodyPr>
          <a:lstStyle/>
          <a:p>
            <a:r>
              <a:rPr lang="en-US" sz="2800" dirty="0"/>
              <a:t>Interplay of Marijuana Legalization Federal Prohibition, ADA Issues and Employer’s Rights</a:t>
            </a:r>
            <a:endParaRPr lang="en-US" sz="2800" dirty="0">
              <a:highlight>
                <a:srgbClr val="008000"/>
              </a:highlight>
            </a:endParaRPr>
          </a:p>
        </p:txBody>
      </p:sp>
      <p:sp>
        <p:nvSpPr>
          <p:cNvPr id="3" name="Text Placeholder 2">
            <a:extLst>
              <a:ext uri="{FF2B5EF4-FFF2-40B4-BE49-F238E27FC236}">
                <a16:creationId xmlns:a16="http://schemas.microsoft.com/office/drawing/2014/main" id="{DBCFD93B-68B4-A948-86FB-04AA686B2588}"/>
              </a:ext>
            </a:extLst>
          </p:cNvPr>
          <p:cNvSpPr>
            <a:spLocks noGrp="1"/>
          </p:cNvSpPr>
          <p:nvPr>
            <p:ph type="body" idx="1"/>
          </p:nvPr>
        </p:nvSpPr>
        <p:spPr/>
        <p:txBody>
          <a:bodyPr>
            <a:normAutofit fontScale="92500" lnSpcReduction="20000"/>
          </a:bodyPr>
          <a:lstStyle/>
          <a:p>
            <a:r>
              <a:rPr lang="en-US" dirty="0"/>
              <a:t>(2) QUALIFYING MEDICAL CONDITIONS.—A patient must be diagnosed with at least one of the following conditions to qualify to receive marijuana or a marijuana delivery device:</a:t>
            </a:r>
          </a:p>
          <a:p>
            <a:r>
              <a:rPr lang="en-US" dirty="0"/>
              <a:t>(a) Cancer.</a:t>
            </a:r>
          </a:p>
          <a:p>
            <a:r>
              <a:rPr lang="en-US" dirty="0"/>
              <a:t>(b) Epilepsy.</a:t>
            </a:r>
          </a:p>
          <a:p>
            <a:r>
              <a:rPr lang="en-US" dirty="0"/>
              <a:t>(c) Glaucoma.</a:t>
            </a:r>
          </a:p>
          <a:p>
            <a:r>
              <a:rPr lang="en-US" dirty="0"/>
              <a:t>(d) Positive status for human immunodeficiency virus.</a:t>
            </a:r>
          </a:p>
          <a:p>
            <a:r>
              <a:rPr lang="en-US" dirty="0"/>
              <a:t>(e) Acquired immune deficiency syndrome.</a:t>
            </a:r>
          </a:p>
          <a:p>
            <a:r>
              <a:rPr lang="en-US" dirty="0"/>
              <a:t>(f) Post-traumatic stress disorder.</a:t>
            </a:r>
          </a:p>
        </p:txBody>
      </p:sp>
    </p:spTree>
    <p:extLst>
      <p:ext uri="{BB962C8B-B14F-4D97-AF65-F5344CB8AC3E}">
        <p14:creationId xmlns:p14="http://schemas.microsoft.com/office/powerpoint/2010/main" val="2534721628"/>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8186</TotalTime>
  <Words>10283</Words>
  <Application>Microsoft Office PowerPoint</Application>
  <PresentationFormat>On-screen Show (4:3)</PresentationFormat>
  <Paragraphs>351</Paragraphs>
  <Slides>65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65</vt:i4>
      </vt:variant>
    </vt:vector>
  </HeadingPairs>
  <TitlesOfParts>
    <vt:vector size="69" baseType="lpstr">
      <vt:lpstr>News Gothic MT</vt:lpstr>
      <vt:lpstr>Trebuchet MS</vt:lpstr>
      <vt:lpstr>Wingdings 2</vt:lpstr>
      <vt:lpstr>Breeze</vt:lpstr>
      <vt:lpstr>MARIJUANA DRUG TESTING, ALCOHOL AND MORE: CURRENT LEGAL PERSPECTIVES</vt:lpstr>
      <vt:lpstr>Interplay of Marijuana Legalization Federal Prohibition, ADA Issues and Employer’s Rights</vt:lpstr>
      <vt:lpstr>Interplay of Marijuana Legalization Federal Prohibition, ADA Issues and Employer’s Rights</vt:lpstr>
      <vt:lpstr>Interplay of Marijuana Legalization Federal Prohibition, ADA Issues and Employer’s Rights</vt:lpstr>
      <vt:lpstr>Interplay of Marijuana Legalization Federal Prohibition, ADA Issues and Employer’s Rights</vt:lpstr>
      <vt:lpstr>Interplay of Marijuana Legalization Federal Prohibition, ADA Issues and Employer’s Rights</vt:lpstr>
      <vt:lpstr> Interplay of Marijuana Legalization Federal Prohibition, ADA Issues and Employer’s Rights</vt:lpstr>
      <vt:lpstr> Interplay of Marijuana Legalization Federal Prohibition, ADA Issues and Employer’s Rights</vt:lpstr>
      <vt:lpstr>Interplay of Marijuana Legalization Federal Prohibition, ADA Issues and Employer’s Rights</vt:lpstr>
      <vt:lpstr>Interplay of Marijuana Legalization Federal Prohibition, ADA Issues and Employer’s Rights</vt:lpstr>
      <vt:lpstr>Interplay of Marijuana Legalization Federal Prohibition, ADA Issues and Employer’s Rights</vt:lpstr>
      <vt:lpstr>Interplay of Marijuana Legalization Federal Prohibition, ADA Issues and Employer’s Rights</vt:lpstr>
      <vt:lpstr>Disciplining and Firing Employees for Drug Use</vt:lpstr>
      <vt:lpstr>Disciplining and Firing Employees for Drug Use</vt:lpstr>
      <vt:lpstr>Disciplining and Firing Employees for Drug Use</vt:lpstr>
      <vt:lpstr>Disciplining and Firing Employees for Drug Use</vt:lpstr>
      <vt:lpstr>Disciplining and Firing Employees for Drug Use</vt:lpstr>
      <vt:lpstr>Disciplining and Firing Employees for Drug Use</vt:lpstr>
      <vt:lpstr>Disciplining and Firing Employees for Drug Use</vt:lpstr>
      <vt:lpstr>Disciplining and Firing Employees for Drug Use</vt:lpstr>
      <vt:lpstr>Disciplining and Firing Employees for Drug Use</vt:lpstr>
      <vt:lpstr>Disciplining and Firing Employees for Drug Use</vt:lpstr>
      <vt:lpstr>Disciplining and Firing Employees for Drug Use</vt:lpstr>
      <vt:lpstr>Disciplining and Firing Employees for Drug Use</vt:lpstr>
      <vt:lpstr>Disciplining and Firing Employees for Drug Use</vt:lpstr>
      <vt:lpstr>Disciplining and Firing Employees for Drug Use</vt:lpstr>
      <vt:lpstr>Drug Testing-Legal Tips for HR</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lpstr>Drug and Alcohol Policies: Maximizing Safety and Efficiency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EMPLOYEE PERFORMANCE MANAGEMENT LAW-USING HANDBOOKS TO MANAGE EMPLOYEE PERFORMANCE</dc:title>
  <dc:creator>scott Behren</dc:creator>
  <cp:lastModifiedBy>Scott Behren</cp:lastModifiedBy>
  <cp:revision>93</cp:revision>
  <dcterms:created xsi:type="dcterms:W3CDTF">2018-11-10T00:25:05Z</dcterms:created>
  <dcterms:modified xsi:type="dcterms:W3CDTF">2019-11-19T22:45:51Z</dcterms:modified>
</cp:coreProperties>
</file>