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74" r:id="rId3"/>
    <p:sldId id="258" r:id="rId4"/>
    <p:sldId id="257" r:id="rId5"/>
    <p:sldId id="275" r:id="rId6"/>
    <p:sldId id="272" r:id="rId7"/>
    <p:sldId id="259" r:id="rId8"/>
    <p:sldId id="260" r:id="rId9"/>
    <p:sldId id="261" r:id="rId10"/>
    <p:sldId id="262" r:id="rId11"/>
    <p:sldId id="263" r:id="rId12"/>
    <p:sldId id="264" r:id="rId13"/>
    <p:sldId id="276" r:id="rId14"/>
    <p:sldId id="277" r:id="rId15"/>
    <p:sldId id="278" r:id="rId16"/>
    <p:sldId id="265" r:id="rId17"/>
    <p:sldId id="266" r:id="rId18"/>
    <p:sldId id="267" r:id="rId19"/>
    <p:sldId id="268" r:id="rId20"/>
    <p:sldId id="279" r:id="rId21"/>
    <p:sldId id="269" r:id="rId22"/>
    <p:sldId id="270" r:id="rId23"/>
    <p:sldId id="280" r:id="rId24"/>
    <p:sldId id="281" r:id="rId25"/>
    <p:sldId id="282" r:id="rId26"/>
    <p:sldId id="283" r:id="rId27"/>
    <p:sldId id="27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20" y="-2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9E77C1A-7DED-3845-9741-719DAB6DE165}" type="datetimeFigureOut">
              <a:rPr lang="en-US" smtClean="0"/>
              <a:t>8/21/17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D6D51-F030-2F47-9A46-394511C3B89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E77C1A-7DED-3845-9741-719DAB6DE165}" type="datetimeFigureOut">
              <a:rPr lang="en-US" smtClean="0"/>
              <a:t>8/21/17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AD6D51-F030-2F47-9A46-394511C3B890}"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9E77C1A-7DED-3845-9741-719DAB6DE165}" type="datetimeFigureOut">
              <a:rPr lang="en-US" smtClean="0"/>
              <a:t>8/21/17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D6D51-F030-2F47-9A46-394511C3B89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9E77C1A-7DED-3845-9741-719DAB6DE165}" type="datetimeFigureOut">
              <a:rPr lang="en-US" smtClean="0"/>
              <a:t>8/21/17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D6D51-F030-2F47-9A46-394511C3B89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9E77C1A-7DED-3845-9741-719DAB6DE165}" type="datetimeFigureOut">
              <a:rPr lang="en-US" smtClean="0"/>
              <a:t>8/21/17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D6D51-F030-2F47-9A46-394511C3B89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9E77C1A-7DED-3845-9741-719DAB6DE165}" type="datetimeFigureOut">
              <a:rPr lang="en-US" smtClean="0"/>
              <a:t>8/21/17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D6D51-F030-2F47-9A46-394511C3B890}"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E77C1A-7DED-3845-9741-719DAB6DE165}" type="datetimeFigureOut">
              <a:rPr lang="en-US" smtClean="0"/>
              <a:t>8/21/17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D6D51-F030-2F47-9A46-394511C3B89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9E77C1A-7DED-3845-9741-719DAB6DE165}" type="datetimeFigureOut">
              <a:rPr lang="en-US" smtClean="0"/>
              <a:t>8/21/17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AD6D51-F030-2F47-9A46-394511C3B89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9E77C1A-7DED-3845-9741-719DAB6DE165}" type="datetimeFigureOut">
              <a:rPr lang="en-US" smtClean="0"/>
              <a:t>8/21/17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AD6D51-F030-2F47-9A46-394511C3B89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9E77C1A-7DED-3845-9741-719DAB6DE165}" type="datetimeFigureOut">
              <a:rPr lang="en-US" smtClean="0"/>
              <a:t>8/21/17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AD6D51-F030-2F47-9A46-394511C3B89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77C1A-7DED-3845-9741-719DAB6DE165}" type="datetimeFigureOut">
              <a:rPr lang="en-US" smtClean="0"/>
              <a:t>8/21/17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AD6D51-F030-2F47-9A46-394511C3B89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E77C1A-7DED-3845-9741-719DAB6DE165}" type="datetimeFigureOut">
              <a:rPr lang="en-US" smtClean="0"/>
              <a:t>8/21/17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AD6D51-F030-2F47-9A46-394511C3B89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59E77C1A-7DED-3845-9741-719DAB6DE165}" type="datetimeFigureOut">
              <a:rPr lang="en-US" smtClean="0"/>
              <a:t>8/21/17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3AD6D51-F030-2F47-9A46-394511C3B89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NATIONAL BUSINESS INSTITUTE-Advanced Civil Litigation Skills in Florida</a:t>
            </a:r>
          </a:p>
        </p:txBody>
      </p:sp>
      <p:sp>
        <p:nvSpPr>
          <p:cNvPr id="3" name="Subtitle 2"/>
          <p:cNvSpPr>
            <a:spLocks noGrp="1"/>
          </p:cNvSpPr>
          <p:nvPr>
            <p:ph type="subTitle" idx="1"/>
          </p:nvPr>
        </p:nvSpPr>
        <p:spPr/>
        <p:txBody>
          <a:bodyPr>
            <a:normAutofit fontScale="85000" lnSpcReduction="20000"/>
          </a:bodyPr>
          <a:lstStyle/>
          <a:p>
            <a:r>
              <a:rPr lang="en-US" dirty="0"/>
              <a:t>Scott M. Behren, Esq., Behren Law Firm, 2893 Executive Park Drive, Suite 110, Weston, FL 33331 (954) 636-3802, scott @behrenlaw.com</a:t>
            </a:r>
          </a:p>
          <a:p>
            <a:r>
              <a:rPr lang="en-US" dirty="0"/>
              <a:t>August 22 and 23, 2017</a:t>
            </a:r>
          </a:p>
          <a:p>
            <a:endParaRPr lang="en-US" dirty="0"/>
          </a:p>
        </p:txBody>
      </p:sp>
    </p:spTree>
    <p:extLst>
      <p:ext uri="{BB962C8B-B14F-4D97-AF65-F5344CB8AC3E}">
        <p14:creationId xmlns:p14="http://schemas.microsoft.com/office/powerpoint/2010/main" val="1390868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26(f)(3): Discovery 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(3)…A discovery plan must state the parties’ views and proposals on:</a:t>
            </a:r>
          </a:p>
          <a:p>
            <a:r>
              <a:rPr lang="en-US" dirty="0" smtClean="0"/>
              <a:t>(C) any issues about disclosure, discovery </a:t>
            </a:r>
            <a:r>
              <a:rPr lang="en-US" b="1" dirty="0" smtClean="0"/>
              <a:t>or preservation </a:t>
            </a:r>
            <a:r>
              <a:rPr lang="en-US" dirty="0" smtClean="0"/>
              <a:t>of electronically stored information, including the form or forms in which it should be produced;</a:t>
            </a:r>
          </a:p>
          <a:p>
            <a:r>
              <a:rPr lang="en-US" dirty="0" smtClean="0"/>
              <a:t>(D)  any issues about claims of privilege or of protection as trial-preparation materials, including-if the parties agree on a procedure to assert these claims after production-whether to ask the court to include their agreement in an order </a:t>
            </a:r>
            <a:r>
              <a:rPr lang="en-US" b="1" dirty="0" smtClean="0"/>
              <a:t>under Federal Rules of Evidence 502</a:t>
            </a:r>
            <a:endParaRPr lang="en-US" b="1" dirty="0"/>
          </a:p>
        </p:txBody>
      </p:sp>
    </p:spTree>
    <p:extLst>
      <p:ext uri="{BB962C8B-B14F-4D97-AF65-F5344CB8AC3E}">
        <p14:creationId xmlns:p14="http://schemas.microsoft.com/office/powerpoint/2010/main" val="170414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26(b)(1): Scope of Discovery</a:t>
            </a:r>
            <a:endParaRPr lang="en-US" dirty="0"/>
          </a:p>
        </p:txBody>
      </p:sp>
      <p:sp>
        <p:nvSpPr>
          <p:cNvPr id="3" name="Content Placeholder 2"/>
          <p:cNvSpPr>
            <a:spLocks noGrp="1"/>
          </p:cNvSpPr>
          <p:nvPr>
            <p:ph idx="1"/>
          </p:nvPr>
        </p:nvSpPr>
        <p:spPr/>
        <p:txBody>
          <a:bodyPr>
            <a:normAutofit lnSpcReduction="10000"/>
          </a:bodyPr>
          <a:lstStyle/>
          <a:p>
            <a:r>
              <a:rPr lang="en-US" dirty="0" smtClean="0"/>
              <a:t>(1)…Parties may obtain discovery regarding any nonprivileged matter that is relevant to any party’s claim or defense </a:t>
            </a:r>
            <a:r>
              <a:rPr lang="en-US" b="1" dirty="0" smtClean="0"/>
              <a:t>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to discoverable.</a:t>
            </a:r>
            <a:endParaRPr lang="en-US" b="1" dirty="0"/>
          </a:p>
        </p:txBody>
      </p:sp>
    </p:spTree>
    <p:extLst>
      <p:ext uri="{BB962C8B-B14F-4D97-AF65-F5344CB8AC3E}">
        <p14:creationId xmlns:p14="http://schemas.microsoft.com/office/powerpoint/2010/main" val="4075774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26(b)(1): Scope of Discovery</a:t>
            </a:r>
          </a:p>
        </p:txBody>
      </p:sp>
      <p:sp>
        <p:nvSpPr>
          <p:cNvPr id="3" name="Content Placeholder 2"/>
          <p:cNvSpPr>
            <a:spLocks noGrp="1"/>
          </p:cNvSpPr>
          <p:nvPr>
            <p:ph idx="1"/>
          </p:nvPr>
        </p:nvSpPr>
        <p:spPr/>
        <p:txBody>
          <a:bodyPr/>
          <a:lstStyle/>
          <a:p>
            <a:r>
              <a:rPr lang="en-US" dirty="0" smtClean="0"/>
              <a:t>“reasonably calculated to lead to the discovery of admissible evidence” has been removed</a:t>
            </a:r>
          </a:p>
          <a:p>
            <a:r>
              <a:rPr lang="en-US" dirty="0" smtClean="0"/>
              <a:t>Seems to be an effort to reign in discovery and prevent overly broad discovery requests</a:t>
            </a:r>
          </a:p>
          <a:p>
            <a:r>
              <a:rPr lang="en-US" dirty="0" smtClean="0"/>
              <a:t>Notes realize that this new standard might require more court intervention</a:t>
            </a:r>
          </a:p>
          <a:p>
            <a:r>
              <a:rPr lang="en-US" dirty="0" smtClean="0"/>
              <a:t>Objections to discovery should be changed to take out “not reasonably calculated” language</a:t>
            </a:r>
            <a:endParaRPr lang="en-US" dirty="0"/>
          </a:p>
        </p:txBody>
      </p:sp>
    </p:spTree>
    <p:extLst>
      <p:ext uri="{BB962C8B-B14F-4D97-AF65-F5344CB8AC3E}">
        <p14:creationId xmlns:p14="http://schemas.microsoft.com/office/powerpoint/2010/main" val="348461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26(b)(1): Scope of Discovery</a:t>
            </a:r>
          </a:p>
        </p:txBody>
      </p:sp>
      <p:sp>
        <p:nvSpPr>
          <p:cNvPr id="3" name="Content Placeholder 2"/>
          <p:cNvSpPr>
            <a:spLocks noGrp="1"/>
          </p:cNvSpPr>
          <p:nvPr>
            <p:ph idx="1"/>
          </p:nvPr>
        </p:nvSpPr>
        <p:spPr/>
        <p:txBody>
          <a:bodyPr/>
          <a:lstStyle/>
          <a:p>
            <a:r>
              <a:rPr lang="en-US" i="1" dirty="0" smtClean="0"/>
              <a:t>CV Restoration, LLC v. Diversified Shafts Solutions, LLC</a:t>
            </a:r>
            <a:r>
              <a:rPr lang="en-US" dirty="0" smtClean="0"/>
              <a:t>, Case No: 17-mc-00020-EAK-JSS (M.D. Fla. 5/16/17)</a:t>
            </a:r>
          </a:p>
          <a:p>
            <a:r>
              <a:rPr lang="en-US" dirty="0" smtClean="0"/>
              <a:t>Goes through analysis of new 26(b)(1) discovery standards as to whether discoverable</a:t>
            </a:r>
          </a:p>
          <a:p>
            <a:endParaRPr lang="en-US" dirty="0"/>
          </a:p>
        </p:txBody>
      </p:sp>
    </p:spTree>
    <p:extLst>
      <p:ext uri="{BB962C8B-B14F-4D97-AF65-F5344CB8AC3E}">
        <p14:creationId xmlns:p14="http://schemas.microsoft.com/office/powerpoint/2010/main" val="3517126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26(b)(1): Scope of Discovery</a:t>
            </a:r>
          </a:p>
        </p:txBody>
      </p:sp>
      <p:sp>
        <p:nvSpPr>
          <p:cNvPr id="3" name="Content Placeholder 2"/>
          <p:cNvSpPr>
            <a:spLocks noGrp="1"/>
          </p:cNvSpPr>
          <p:nvPr>
            <p:ph idx="1"/>
          </p:nvPr>
        </p:nvSpPr>
        <p:spPr/>
        <p:txBody>
          <a:bodyPr>
            <a:normAutofit fontScale="92500" lnSpcReduction="10000"/>
          </a:bodyPr>
          <a:lstStyle/>
          <a:p>
            <a:r>
              <a:rPr lang="en-US" i="1" dirty="0" smtClean="0"/>
              <a:t>Vilia Polycarpe v. Seterus, Inc</a:t>
            </a:r>
            <a:r>
              <a:rPr lang="en-US" dirty="0" smtClean="0"/>
              <a:t>., Case No: 16-cv-1606-Orl-37TBS (M.D. Fla. 5/23/17)</a:t>
            </a:r>
          </a:p>
          <a:p>
            <a:r>
              <a:rPr lang="en-US" dirty="0" smtClean="0"/>
              <a:t>Objections which state vague, overly broad or unduly burdensome are meaningless and without merit</a:t>
            </a:r>
          </a:p>
          <a:p>
            <a:r>
              <a:rPr lang="en-US" dirty="0" smtClean="0"/>
              <a:t>General Objections prefacing response serve no purpose other than to waste the readers time</a:t>
            </a:r>
          </a:p>
          <a:p>
            <a:r>
              <a:rPr lang="en-US" dirty="0" smtClean="0"/>
              <a:t>Boilerplate objections are overruled</a:t>
            </a:r>
          </a:p>
          <a:p>
            <a:r>
              <a:rPr lang="en-US" dirty="0" smtClean="0"/>
              <a:t>Must evaluate discovery request based upon proportionality </a:t>
            </a:r>
            <a:r>
              <a:rPr lang="en-US" dirty="0" smtClean="0"/>
              <a:t>factors, </a:t>
            </a:r>
            <a:r>
              <a:rPr lang="en-US" dirty="0" smtClean="0"/>
              <a:t>but non specific objections are overruled</a:t>
            </a:r>
            <a:endParaRPr lang="en-US" dirty="0"/>
          </a:p>
        </p:txBody>
      </p:sp>
    </p:spTree>
    <p:extLst>
      <p:ext uri="{BB962C8B-B14F-4D97-AF65-F5344CB8AC3E}">
        <p14:creationId xmlns:p14="http://schemas.microsoft.com/office/powerpoint/2010/main" val="623880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26(b)(1): Scope of Discovery</a:t>
            </a:r>
          </a:p>
        </p:txBody>
      </p:sp>
      <p:sp>
        <p:nvSpPr>
          <p:cNvPr id="3" name="Content Placeholder 2"/>
          <p:cNvSpPr>
            <a:spLocks noGrp="1"/>
          </p:cNvSpPr>
          <p:nvPr>
            <p:ph idx="1"/>
          </p:nvPr>
        </p:nvSpPr>
        <p:spPr/>
        <p:txBody>
          <a:bodyPr>
            <a:normAutofit fontScale="92500" lnSpcReduction="10000"/>
          </a:bodyPr>
          <a:lstStyle/>
          <a:p>
            <a:r>
              <a:rPr lang="en-US" i="1" dirty="0" smtClean="0"/>
              <a:t>American Home Assurance Company v. Weaver Aggregate Transport, Inc</a:t>
            </a:r>
            <a:r>
              <a:rPr lang="en-US" dirty="0" smtClean="0"/>
              <a:t>., Case No: 10-cv-329-Oc-10PRL (M.D. Fla. 6/23/17)</a:t>
            </a:r>
          </a:p>
          <a:p>
            <a:r>
              <a:rPr lang="en-US" dirty="0" smtClean="0"/>
              <a:t>“Proportionality requires counsel and the court to consider whether relevant information is discoverable in light of the needs of the case.  In making this determination the court is guided by the non-exclusive list of factors in Rule 26(b)(1).”</a:t>
            </a:r>
          </a:p>
          <a:p>
            <a:r>
              <a:rPr lang="en-US" dirty="0" smtClean="0"/>
              <a:t>Must start with actual claims and defenses and how discovery bears on claims and defenses</a:t>
            </a:r>
          </a:p>
          <a:p>
            <a:r>
              <a:rPr lang="en-US" dirty="0" smtClean="0"/>
              <a:t>Not permitted to assert boilerplate objections</a:t>
            </a:r>
            <a:endParaRPr lang="en-US" dirty="0"/>
          </a:p>
        </p:txBody>
      </p:sp>
    </p:spTree>
    <p:extLst>
      <p:ext uri="{BB962C8B-B14F-4D97-AF65-F5344CB8AC3E}">
        <p14:creationId xmlns:p14="http://schemas.microsoft.com/office/powerpoint/2010/main" val="3400477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26(d)(2): Scope of Discovery</a:t>
            </a:r>
            <a:endParaRPr lang="en-US" dirty="0"/>
          </a:p>
        </p:txBody>
      </p:sp>
      <p:sp>
        <p:nvSpPr>
          <p:cNvPr id="3" name="Content Placeholder 2"/>
          <p:cNvSpPr>
            <a:spLocks noGrp="1"/>
          </p:cNvSpPr>
          <p:nvPr>
            <p:ph idx="1"/>
          </p:nvPr>
        </p:nvSpPr>
        <p:spPr/>
        <p:txBody>
          <a:bodyPr/>
          <a:lstStyle/>
          <a:p>
            <a:r>
              <a:rPr lang="en-US" dirty="0" smtClean="0"/>
              <a:t>(</a:t>
            </a:r>
            <a:r>
              <a:rPr lang="en-US" b="1" dirty="0" smtClean="0"/>
              <a:t>2)   Early Rule 34 Requests.</a:t>
            </a:r>
          </a:p>
          <a:p>
            <a:pPr lvl="1"/>
            <a:r>
              <a:rPr lang="en-US" b="1" dirty="0" smtClean="0"/>
              <a:t>(A)  Time to Deliver.  More than 21 days after the summons and complaint are served on a party, a request under Rule 34 may be delivered:</a:t>
            </a:r>
          </a:p>
          <a:p>
            <a:pPr lvl="2"/>
            <a:r>
              <a:rPr lang="en-US" b="1" dirty="0" smtClean="0"/>
              <a:t>(i) to that party by any other party, and</a:t>
            </a:r>
          </a:p>
          <a:p>
            <a:pPr lvl="2"/>
            <a:r>
              <a:rPr lang="en-US" b="1" dirty="0" smtClean="0"/>
              <a:t>(ii)by the party to any plaintiff or to any other party that has been served.</a:t>
            </a:r>
          </a:p>
          <a:p>
            <a:pPr marL="685800" lvl="2" indent="0">
              <a:buNone/>
            </a:pPr>
            <a:r>
              <a:rPr lang="en-US" b="1" dirty="0" smtClean="0"/>
              <a:t>(B)  When Considered Served.  The request is considered by have been served at the first Rule 26(f) conference</a:t>
            </a:r>
            <a:endParaRPr lang="en-US" b="1" dirty="0"/>
          </a:p>
        </p:txBody>
      </p:sp>
    </p:spTree>
    <p:extLst>
      <p:ext uri="{BB962C8B-B14F-4D97-AF65-F5344CB8AC3E}">
        <p14:creationId xmlns:p14="http://schemas.microsoft.com/office/powerpoint/2010/main" val="2233729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26(d)(2): Scope of Discovery</a:t>
            </a:r>
          </a:p>
        </p:txBody>
      </p:sp>
      <p:sp>
        <p:nvSpPr>
          <p:cNvPr id="3" name="Content Placeholder 2"/>
          <p:cNvSpPr>
            <a:spLocks noGrp="1"/>
          </p:cNvSpPr>
          <p:nvPr>
            <p:ph idx="1"/>
          </p:nvPr>
        </p:nvSpPr>
        <p:spPr/>
        <p:txBody>
          <a:bodyPr/>
          <a:lstStyle/>
          <a:p>
            <a:r>
              <a:rPr lang="en-US" dirty="0" smtClean="0"/>
              <a:t>Seems to eliminate rule that discovery may now only be served after Rule 26 conference</a:t>
            </a:r>
          </a:p>
          <a:p>
            <a:r>
              <a:rPr lang="en-US" dirty="0" smtClean="0"/>
              <a:t>Now may serve document requests 21 days after service of Summons and Complaint</a:t>
            </a:r>
          </a:p>
          <a:p>
            <a:r>
              <a:rPr lang="en-US" dirty="0" smtClean="0"/>
              <a:t>Although not deemed served until Rule 26 Conference</a:t>
            </a:r>
            <a:endParaRPr lang="en-US" dirty="0"/>
          </a:p>
        </p:txBody>
      </p:sp>
    </p:spTree>
    <p:extLst>
      <p:ext uri="{BB962C8B-B14F-4D97-AF65-F5344CB8AC3E}">
        <p14:creationId xmlns:p14="http://schemas.microsoft.com/office/powerpoint/2010/main" val="3690032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34(b)(2):Responding to Document Requests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  Responding to Each Item.  For each item or category, the response must state that inspection and related activities will be permitted as requested or state </a:t>
            </a:r>
            <a:r>
              <a:rPr lang="en-US" b="1" dirty="0" smtClean="0"/>
              <a:t>with specificity the grounds for objecting </a:t>
            </a:r>
            <a:r>
              <a:rPr lang="en-US" dirty="0" smtClean="0"/>
              <a:t>to the request, including the reasons.  </a:t>
            </a:r>
            <a:r>
              <a:rPr lang="en-US" b="1" dirty="0" smtClean="0"/>
              <a:t>The responding party may state that it will produce copies of documents or electronically stored information instead of permitting inspection.  The production must then be completed no later than the time for inspection specified in the response.</a:t>
            </a:r>
          </a:p>
          <a:p>
            <a:r>
              <a:rPr lang="en-US" dirty="0" smtClean="0"/>
              <a:t>(C) </a:t>
            </a:r>
            <a:r>
              <a:rPr lang="en-US" b="1" dirty="0" smtClean="0"/>
              <a:t>An objection must state whether any responsive materials are being withheld on the basis of that objection.  </a:t>
            </a:r>
            <a:r>
              <a:rPr lang="en-US" dirty="0" smtClean="0"/>
              <a:t>An objection to part of a request must specify the part and permit inspection of the rest.</a:t>
            </a:r>
            <a:endParaRPr lang="en-US" dirty="0"/>
          </a:p>
        </p:txBody>
      </p:sp>
    </p:spTree>
    <p:extLst>
      <p:ext uri="{BB962C8B-B14F-4D97-AF65-F5344CB8AC3E}">
        <p14:creationId xmlns:p14="http://schemas.microsoft.com/office/powerpoint/2010/main" val="221022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34(b)(2):Responding to Document Requests</a:t>
            </a:r>
          </a:p>
        </p:txBody>
      </p:sp>
      <p:sp>
        <p:nvSpPr>
          <p:cNvPr id="3" name="Content Placeholder 2"/>
          <p:cNvSpPr>
            <a:spLocks noGrp="1"/>
          </p:cNvSpPr>
          <p:nvPr>
            <p:ph idx="1"/>
          </p:nvPr>
        </p:nvSpPr>
        <p:spPr/>
        <p:txBody>
          <a:bodyPr/>
          <a:lstStyle/>
          <a:p>
            <a:r>
              <a:rPr lang="en-US" dirty="0" smtClean="0"/>
              <a:t>Intended to curb use of boilerplate objections that provide no real reason for the objection</a:t>
            </a:r>
          </a:p>
          <a:p>
            <a:r>
              <a:rPr lang="en-US" dirty="0" smtClean="0"/>
              <a:t>Amendments intended to address practice of responding but not providing documents by a date certain</a:t>
            </a:r>
          </a:p>
          <a:p>
            <a:r>
              <a:rPr lang="en-US" dirty="0" smtClean="0"/>
              <a:t>Must now state what whether documents are being withheld in response to a particular objection</a:t>
            </a:r>
            <a:endParaRPr lang="en-US" dirty="0"/>
          </a:p>
        </p:txBody>
      </p:sp>
    </p:spTree>
    <p:extLst>
      <p:ext uri="{BB962C8B-B14F-4D97-AF65-F5344CB8AC3E}">
        <p14:creationId xmlns:p14="http://schemas.microsoft.com/office/powerpoint/2010/main" val="228130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Changes</a:t>
            </a:r>
            <a:endParaRPr lang="en-US" dirty="0"/>
          </a:p>
        </p:txBody>
      </p:sp>
      <p:sp>
        <p:nvSpPr>
          <p:cNvPr id="3" name="Content Placeholder 2"/>
          <p:cNvSpPr>
            <a:spLocks noGrp="1"/>
          </p:cNvSpPr>
          <p:nvPr>
            <p:ph idx="1"/>
          </p:nvPr>
        </p:nvSpPr>
        <p:spPr/>
        <p:txBody>
          <a:bodyPr/>
          <a:lstStyle/>
          <a:p>
            <a:r>
              <a:rPr lang="en-US" dirty="0" smtClean="0"/>
              <a:t>Reflects Rules Changes in 2015, 2016 and 2017</a:t>
            </a:r>
          </a:p>
          <a:p>
            <a:r>
              <a:rPr lang="en-US" dirty="0" smtClean="0"/>
              <a:t>Few changes made in 2016 and 2017</a:t>
            </a:r>
          </a:p>
          <a:p>
            <a:r>
              <a:rPr lang="en-US" dirty="0" smtClean="0"/>
              <a:t>Many made in 2015</a:t>
            </a:r>
            <a:endParaRPr lang="en-US" dirty="0"/>
          </a:p>
        </p:txBody>
      </p:sp>
    </p:spTree>
    <p:extLst>
      <p:ext uri="{BB962C8B-B14F-4D97-AF65-F5344CB8AC3E}">
        <p14:creationId xmlns:p14="http://schemas.microsoft.com/office/powerpoint/2010/main" val="2335326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34(b)(2):Responding to Document Requests</a:t>
            </a:r>
          </a:p>
        </p:txBody>
      </p:sp>
      <p:sp>
        <p:nvSpPr>
          <p:cNvPr id="3" name="Content Placeholder 2"/>
          <p:cNvSpPr>
            <a:spLocks noGrp="1"/>
          </p:cNvSpPr>
          <p:nvPr>
            <p:ph idx="1"/>
          </p:nvPr>
        </p:nvSpPr>
        <p:spPr/>
        <p:txBody>
          <a:bodyPr>
            <a:noAutofit/>
          </a:bodyPr>
          <a:lstStyle/>
          <a:p>
            <a:r>
              <a:rPr lang="en-US" i="1" dirty="0" smtClean="0"/>
              <a:t>Cielo Jean Gibson et. al. v. Resort and Paradise Lakes, LLC</a:t>
            </a:r>
            <a:r>
              <a:rPr lang="en-US" dirty="0" smtClean="0"/>
              <a:t>, Case No: 16-cv-791-T-36AAS (M.D. Fla. 2/24/17)</a:t>
            </a:r>
          </a:p>
          <a:p>
            <a:r>
              <a:rPr lang="en-US" sz="1800" dirty="0" smtClean="0"/>
              <a:t>“As </a:t>
            </a:r>
            <a:r>
              <a:rPr lang="en-US" sz="1800" dirty="0"/>
              <a:t>already stated above, the Court notes that Defendants offered the boilerplate objections of vague, overbroad, irrelevant or not reasonably calculated to lead to the discovery of admissible evidence and often a combination of these boilerplate objections. As made clear by the 2015 amendments to the Federal Rules of Civil Procedure, these boilerplate objections are not </a:t>
            </a:r>
            <a:r>
              <a:rPr lang="en-US" sz="1800" dirty="0" smtClean="0"/>
              <a:t>proper... Further</a:t>
            </a:r>
            <a:r>
              <a:rPr lang="en-US" sz="1800" dirty="0"/>
              <a:t>, in addition to being boilerplate, Defendants' objections that the requested documents are "not reasonably calculated to lead to the discovery of admissible evidence" is a restatement of the former language from Rule 26(b)(1). That language was removed when Rule 26 was amended in 2015. In light of the foregoing, Defendants' boilerplate objections are overruled</a:t>
            </a:r>
            <a:r>
              <a:rPr lang="en-US" sz="1800" dirty="0" smtClean="0"/>
              <a:t>.”</a:t>
            </a:r>
            <a:endParaRPr lang="en-US" sz="1800" dirty="0"/>
          </a:p>
        </p:txBody>
      </p:sp>
    </p:spTree>
    <p:extLst>
      <p:ext uri="{BB962C8B-B14F-4D97-AF65-F5344CB8AC3E}">
        <p14:creationId xmlns:p14="http://schemas.microsoft.com/office/powerpoint/2010/main" val="3383740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37(e):Failure to Preserve ESI</a:t>
            </a:r>
            <a:endParaRPr lang="en-US" dirty="0"/>
          </a:p>
        </p:txBody>
      </p:sp>
      <p:sp>
        <p:nvSpPr>
          <p:cNvPr id="3" name="Content Placeholder 2"/>
          <p:cNvSpPr>
            <a:spLocks noGrp="1"/>
          </p:cNvSpPr>
          <p:nvPr>
            <p:ph idx="1"/>
          </p:nvPr>
        </p:nvSpPr>
        <p:spPr/>
        <p:txBody>
          <a:bodyPr/>
          <a:lstStyle/>
          <a:p>
            <a:r>
              <a:rPr lang="en-US" dirty="0" smtClean="0"/>
              <a:t>(e)  Failure to Preserve Electronically Stored Information. If electronically stored information that should have been preserved in the anticipation or conduct of litigation is lost because a party failed to take reasonable steps to preserve it, and it cannot be restored or replaced through additional discovery, the court:</a:t>
            </a:r>
          </a:p>
          <a:p>
            <a:r>
              <a:rPr lang="en-US" dirty="0" smtClean="0"/>
              <a:t>(1) upon finding prejudice to another party from loss of the information, may order measures no greater than necessary to cure the prejudice; or</a:t>
            </a:r>
            <a:endParaRPr lang="en-US" dirty="0"/>
          </a:p>
        </p:txBody>
      </p:sp>
    </p:spTree>
    <p:extLst>
      <p:ext uri="{BB962C8B-B14F-4D97-AF65-F5344CB8AC3E}">
        <p14:creationId xmlns:p14="http://schemas.microsoft.com/office/powerpoint/2010/main" val="2993563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37(e):Failure to Preserve ESI</a:t>
            </a:r>
          </a:p>
        </p:txBody>
      </p:sp>
      <p:sp>
        <p:nvSpPr>
          <p:cNvPr id="3" name="Content Placeholder 2"/>
          <p:cNvSpPr>
            <a:spLocks noGrp="1"/>
          </p:cNvSpPr>
          <p:nvPr>
            <p:ph idx="1"/>
          </p:nvPr>
        </p:nvSpPr>
        <p:spPr/>
        <p:txBody>
          <a:bodyPr/>
          <a:lstStyle/>
          <a:p>
            <a:r>
              <a:rPr lang="en-US" dirty="0" smtClean="0"/>
              <a:t>(2)  Only upon finding that the party acted with the intent to deprive another party of the information’s use in the litigation may:</a:t>
            </a:r>
          </a:p>
          <a:p>
            <a:r>
              <a:rPr lang="en-US" dirty="0" smtClean="0"/>
              <a:t>(A)  presume that the lost information was unfavorable to the party;</a:t>
            </a:r>
          </a:p>
          <a:p>
            <a:r>
              <a:rPr lang="en-US" dirty="0" smtClean="0"/>
              <a:t>(B) instruct the jury that it may or must presume the information was unfavorable to the party; or</a:t>
            </a:r>
          </a:p>
          <a:p>
            <a:r>
              <a:rPr lang="en-US" dirty="0" smtClean="0"/>
              <a:t>(C) dismiss the action or enter a default judgment</a:t>
            </a:r>
            <a:endParaRPr lang="en-US" dirty="0"/>
          </a:p>
        </p:txBody>
      </p:sp>
    </p:spTree>
    <p:extLst>
      <p:ext uri="{BB962C8B-B14F-4D97-AF65-F5344CB8AC3E}">
        <p14:creationId xmlns:p14="http://schemas.microsoft.com/office/powerpoint/2010/main" val="4016086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37(e):Failure to Preserve ESI</a:t>
            </a:r>
          </a:p>
        </p:txBody>
      </p:sp>
      <p:sp>
        <p:nvSpPr>
          <p:cNvPr id="3" name="Content Placeholder 2"/>
          <p:cNvSpPr>
            <a:spLocks noGrp="1"/>
          </p:cNvSpPr>
          <p:nvPr>
            <p:ph idx="1"/>
          </p:nvPr>
        </p:nvSpPr>
        <p:spPr/>
        <p:txBody>
          <a:bodyPr/>
          <a:lstStyle/>
          <a:p>
            <a:r>
              <a:rPr lang="en-US" i="1" dirty="0" smtClean="0"/>
              <a:t>Marvel Snider v. Danfoss, LLC</a:t>
            </a:r>
            <a:r>
              <a:rPr lang="en-US" dirty="0" smtClean="0"/>
              <a:t>, Case No: 15 CV 4748 (N.D. Ill. 7/12/17)</a:t>
            </a:r>
          </a:p>
          <a:p>
            <a:r>
              <a:rPr lang="en-US" dirty="0" smtClean="0"/>
              <a:t>Great detail into application of 37(e) factors</a:t>
            </a:r>
          </a:p>
          <a:p>
            <a:r>
              <a:rPr lang="en-US" dirty="0" smtClean="0"/>
              <a:t>Ultimately awards no sanctions because Court finds no prejudice</a:t>
            </a:r>
          </a:p>
          <a:p>
            <a:endParaRPr lang="en-US" dirty="0"/>
          </a:p>
        </p:txBody>
      </p:sp>
    </p:spTree>
    <p:extLst>
      <p:ext uri="{BB962C8B-B14F-4D97-AF65-F5344CB8AC3E}">
        <p14:creationId xmlns:p14="http://schemas.microsoft.com/office/powerpoint/2010/main" val="1316980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37(e):Failure to Preserve ESI</a:t>
            </a:r>
          </a:p>
        </p:txBody>
      </p:sp>
      <p:sp>
        <p:nvSpPr>
          <p:cNvPr id="3" name="Content Placeholder 2"/>
          <p:cNvSpPr>
            <a:spLocks noGrp="1"/>
          </p:cNvSpPr>
          <p:nvPr>
            <p:ph idx="1"/>
          </p:nvPr>
        </p:nvSpPr>
        <p:spPr/>
        <p:txBody>
          <a:bodyPr/>
          <a:lstStyle/>
          <a:p>
            <a:r>
              <a:rPr lang="en-US" i="1" dirty="0" smtClean="0"/>
              <a:t>TLS Management and Marketing Services, LLC v. Ricky Rodriguez-Toledo</a:t>
            </a:r>
            <a:r>
              <a:rPr lang="en-US" dirty="0" smtClean="0"/>
              <a:t>, Case No: 15-2121 (D. P.R. 3/27/17)</a:t>
            </a:r>
          </a:p>
          <a:p>
            <a:r>
              <a:rPr lang="en-US" dirty="0" smtClean="0"/>
              <a:t>Grants spoliation sanctions under Rule 37(e), provides adverse-inference instruction based upon willful discarding of laptop and external hard drive</a:t>
            </a:r>
          </a:p>
          <a:p>
            <a:r>
              <a:rPr lang="en-US" dirty="0" smtClean="0"/>
              <a:t>Also forensic examination of external hard drive providing for possible further sanctions and possible default</a:t>
            </a:r>
          </a:p>
          <a:p>
            <a:endParaRPr lang="en-US" dirty="0"/>
          </a:p>
        </p:txBody>
      </p:sp>
    </p:spTree>
    <p:extLst>
      <p:ext uri="{BB962C8B-B14F-4D97-AF65-F5344CB8AC3E}">
        <p14:creationId xmlns:p14="http://schemas.microsoft.com/office/powerpoint/2010/main" val="2859676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37(e):Failure to Preserve ESI</a:t>
            </a:r>
          </a:p>
        </p:txBody>
      </p:sp>
      <p:sp>
        <p:nvSpPr>
          <p:cNvPr id="3" name="Content Placeholder 2"/>
          <p:cNvSpPr>
            <a:spLocks noGrp="1"/>
          </p:cNvSpPr>
          <p:nvPr>
            <p:ph idx="1"/>
          </p:nvPr>
        </p:nvSpPr>
        <p:spPr/>
        <p:txBody>
          <a:bodyPr/>
          <a:lstStyle/>
          <a:p>
            <a:r>
              <a:rPr lang="en-US" i="1" dirty="0" smtClean="0"/>
              <a:t>Tiffany Hsueh v. N.Y. State Dept of Fin. Services</a:t>
            </a:r>
            <a:r>
              <a:rPr lang="en-US" dirty="0" smtClean="0"/>
              <a:t>, Case No: 15 civ 3401 (S.D. N.Y. 3/31/17)</a:t>
            </a:r>
          </a:p>
          <a:p>
            <a:r>
              <a:rPr lang="en-US" dirty="0" smtClean="0"/>
              <a:t>Deletion of recording was done to prevent use of it in litigation and in bad faith despite obligation to preserve the recording</a:t>
            </a:r>
          </a:p>
          <a:p>
            <a:r>
              <a:rPr lang="en-US" dirty="0" smtClean="0"/>
              <a:t>Granting of discovery sanctions in form of attorneys fees and costs and re-opening of discovery</a:t>
            </a:r>
          </a:p>
        </p:txBody>
      </p:sp>
    </p:spTree>
    <p:extLst>
      <p:ext uri="{BB962C8B-B14F-4D97-AF65-F5344CB8AC3E}">
        <p14:creationId xmlns:p14="http://schemas.microsoft.com/office/powerpoint/2010/main" val="3661147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37(e):Failure to Preserve ESI</a:t>
            </a:r>
          </a:p>
        </p:txBody>
      </p:sp>
      <p:sp>
        <p:nvSpPr>
          <p:cNvPr id="3" name="Content Placeholder 2"/>
          <p:cNvSpPr>
            <a:spLocks noGrp="1"/>
          </p:cNvSpPr>
          <p:nvPr>
            <p:ph idx="1"/>
          </p:nvPr>
        </p:nvSpPr>
        <p:spPr/>
        <p:txBody>
          <a:bodyPr/>
          <a:lstStyle/>
          <a:p>
            <a:r>
              <a:rPr lang="en-US" i="1" dirty="0" smtClean="0"/>
              <a:t>Alabama Aircraft Industries, Inc. v. The Boeing Company</a:t>
            </a:r>
            <a:r>
              <a:rPr lang="en-US" dirty="0" smtClean="0"/>
              <a:t>, Case No: 2:11-cv-03577-RDP (N.D. Al. 3/9/17)</a:t>
            </a:r>
          </a:p>
          <a:p>
            <a:r>
              <a:rPr lang="en-US" dirty="0" smtClean="0"/>
              <a:t>Circumstantial evidence that Boeing acted with an intent to delete or destroy ESI</a:t>
            </a:r>
          </a:p>
          <a:p>
            <a:r>
              <a:rPr lang="en-US" dirty="0" smtClean="0"/>
              <a:t>Provision of adverse inference instruction to jury and award of fees and costs in bringing Motion</a:t>
            </a:r>
            <a:endParaRPr lang="en-US" dirty="0"/>
          </a:p>
        </p:txBody>
      </p:sp>
    </p:spTree>
    <p:extLst>
      <p:ext uri="{BB962C8B-B14F-4D97-AF65-F5344CB8AC3E}">
        <p14:creationId xmlns:p14="http://schemas.microsoft.com/office/powerpoint/2010/main" val="1553780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82: Jurisdiction and Venue Unaffected</a:t>
            </a:r>
            <a:endParaRPr lang="en-US" dirty="0"/>
          </a:p>
        </p:txBody>
      </p:sp>
      <p:sp>
        <p:nvSpPr>
          <p:cNvPr id="3" name="Content Placeholder 2"/>
          <p:cNvSpPr>
            <a:spLocks noGrp="1"/>
          </p:cNvSpPr>
          <p:nvPr>
            <p:ph idx="1"/>
          </p:nvPr>
        </p:nvSpPr>
        <p:spPr/>
        <p:txBody>
          <a:bodyPr/>
          <a:lstStyle/>
          <a:p>
            <a:r>
              <a:rPr lang="en-US" dirty="0" smtClean="0"/>
              <a:t>These rules do not extend or limit the jurisdiction of the district courts or the venue of actions in those courts. An admiralty or maritime claim under Rule 9(h) is </a:t>
            </a:r>
            <a:r>
              <a:rPr lang="en-US" b="1" dirty="0" smtClean="0"/>
              <a:t>governed by 28 U.S.C. 1390</a:t>
            </a:r>
            <a:r>
              <a:rPr lang="en-US" dirty="0" smtClean="0"/>
              <a:t>.</a:t>
            </a:r>
          </a:p>
          <a:p>
            <a:r>
              <a:rPr lang="en-US" dirty="0" smtClean="0"/>
              <a:t>Intended to reflect new statute which exempts maritime law actions from typical venue rules under the Federal Rules.</a:t>
            </a:r>
            <a:endParaRPr lang="en-US" dirty="0"/>
          </a:p>
        </p:txBody>
      </p:sp>
    </p:spTree>
    <p:extLst>
      <p:ext uri="{BB962C8B-B14F-4D97-AF65-F5344CB8AC3E}">
        <p14:creationId xmlns:p14="http://schemas.microsoft.com/office/powerpoint/2010/main" val="3121422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1-Scope and Purpose of FCRP</a:t>
            </a:r>
            <a:endParaRPr lang="en-US" dirty="0"/>
          </a:p>
        </p:txBody>
      </p:sp>
      <p:sp>
        <p:nvSpPr>
          <p:cNvPr id="3" name="Content Placeholder 2"/>
          <p:cNvSpPr>
            <a:spLocks noGrp="1"/>
          </p:cNvSpPr>
          <p:nvPr>
            <p:ph idx="1"/>
          </p:nvPr>
        </p:nvSpPr>
        <p:spPr/>
        <p:txBody>
          <a:bodyPr/>
          <a:lstStyle/>
          <a:p>
            <a:r>
              <a:rPr lang="en-US" dirty="0" smtClean="0"/>
              <a:t>They should be construed and administered, </a:t>
            </a:r>
            <a:r>
              <a:rPr lang="en-US" b="1" dirty="0" smtClean="0"/>
              <a:t>and employed by the court</a:t>
            </a:r>
            <a:r>
              <a:rPr lang="en-US" dirty="0" smtClean="0"/>
              <a:t> and the parties to secure the just, speedy and inexpensive determination of every action and proceeding.</a:t>
            </a:r>
            <a:endParaRPr lang="en-US" dirty="0"/>
          </a:p>
          <a:p>
            <a:r>
              <a:rPr lang="en-US" dirty="0" smtClean="0"/>
              <a:t>Added to ensure cooperation among parties in dealing with discovery</a:t>
            </a:r>
          </a:p>
        </p:txBody>
      </p:sp>
    </p:spTree>
    <p:extLst>
      <p:ext uri="{BB962C8B-B14F-4D97-AF65-F5344CB8AC3E}">
        <p14:creationId xmlns:p14="http://schemas.microsoft.com/office/powerpoint/2010/main" val="143962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4(m)-Summons</a:t>
            </a:r>
            <a:endParaRPr lang="en-US" dirty="0"/>
          </a:p>
        </p:txBody>
      </p:sp>
      <p:sp>
        <p:nvSpPr>
          <p:cNvPr id="3" name="Content Placeholder 2"/>
          <p:cNvSpPr>
            <a:spLocks noGrp="1"/>
          </p:cNvSpPr>
          <p:nvPr>
            <p:ph idx="1"/>
          </p:nvPr>
        </p:nvSpPr>
        <p:spPr/>
        <p:txBody>
          <a:bodyPr/>
          <a:lstStyle/>
          <a:p>
            <a:r>
              <a:rPr lang="en-US" dirty="0" smtClean="0"/>
              <a:t>Several Amendments in 2015, 2016 and 2017</a:t>
            </a:r>
          </a:p>
          <a:p>
            <a:r>
              <a:rPr lang="en-US" dirty="0" smtClean="0"/>
              <a:t>Shortened time </a:t>
            </a:r>
            <a:r>
              <a:rPr lang="en-US" dirty="0" smtClean="0"/>
              <a:t>for </a:t>
            </a:r>
            <a:r>
              <a:rPr lang="en-US" dirty="0" smtClean="0"/>
              <a:t>service of Summons from 120 days to 90 day</a:t>
            </a:r>
          </a:p>
          <a:p>
            <a:endParaRPr lang="en-US" dirty="0"/>
          </a:p>
        </p:txBody>
      </p:sp>
    </p:spTree>
    <p:extLst>
      <p:ext uri="{BB962C8B-B14F-4D97-AF65-F5344CB8AC3E}">
        <p14:creationId xmlns:p14="http://schemas.microsoft.com/office/powerpoint/2010/main" val="630535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4(m)-Summons</a:t>
            </a:r>
          </a:p>
        </p:txBody>
      </p:sp>
      <p:sp>
        <p:nvSpPr>
          <p:cNvPr id="3" name="Content Placeholder 2"/>
          <p:cNvSpPr>
            <a:spLocks noGrp="1"/>
          </p:cNvSpPr>
          <p:nvPr>
            <p:ph idx="1"/>
          </p:nvPr>
        </p:nvSpPr>
        <p:spPr/>
        <p:txBody>
          <a:bodyPr/>
          <a:lstStyle/>
          <a:p>
            <a:r>
              <a:rPr lang="en-US" i="1" dirty="0" smtClean="0"/>
              <a:t>Ronald Obas v. Ritz-Carlton Hotel Company, LLC</a:t>
            </a:r>
            <a:r>
              <a:rPr lang="en-US" dirty="0" smtClean="0"/>
              <a:t>, Case No: 17-cv-150-FtM (M.D. Fla. 7/24/17)</a:t>
            </a:r>
          </a:p>
          <a:p>
            <a:r>
              <a:rPr lang="en-US" dirty="0" smtClean="0"/>
              <a:t>Citing to new Rule requiring service within 90 days</a:t>
            </a:r>
          </a:p>
          <a:p>
            <a:r>
              <a:rPr lang="en-US" dirty="0" smtClean="0"/>
              <a:t>Court may extend for good cause typically were some outside factor prevented service</a:t>
            </a:r>
          </a:p>
          <a:p>
            <a:r>
              <a:rPr lang="en-US" dirty="0" smtClean="0"/>
              <a:t>Court may also take into account other factors such as possible expiration of statute of limitations</a:t>
            </a:r>
          </a:p>
          <a:p>
            <a:r>
              <a:rPr lang="en-US" dirty="0" smtClean="0"/>
              <a:t>Dismissal under this rule without prejudice</a:t>
            </a:r>
            <a:endParaRPr lang="en-US" dirty="0"/>
          </a:p>
        </p:txBody>
      </p:sp>
    </p:spTree>
    <p:extLst>
      <p:ext uri="{BB962C8B-B14F-4D97-AF65-F5344CB8AC3E}">
        <p14:creationId xmlns:p14="http://schemas.microsoft.com/office/powerpoint/2010/main" val="351844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Rule 6.  Computing and Extending Time; Time for Motion Papers</a:t>
            </a:r>
            <a:endParaRPr lang="en-US" sz="3600" dirty="0"/>
          </a:p>
        </p:txBody>
      </p:sp>
      <p:sp>
        <p:nvSpPr>
          <p:cNvPr id="3" name="Content Placeholder 2"/>
          <p:cNvSpPr>
            <a:spLocks noGrp="1"/>
          </p:cNvSpPr>
          <p:nvPr>
            <p:ph idx="1"/>
          </p:nvPr>
        </p:nvSpPr>
        <p:spPr/>
        <p:txBody>
          <a:bodyPr/>
          <a:lstStyle/>
          <a:p>
            <a:r>
              <a:rPr lang="en-US" dirty="0" smtClean="0"/>
              <a:t>(d)  When a party may or must act within a specified time </a:t>
            </a:r>
            <a:r>
              <a:rPr lang="en-US" b="1" dirty="0" smtClean="0"/>
              <a:t>after being served </a:t>
            </a:r>
            <a:r>
              <a:rPr lang="en-US" dirty="0" smtClean="0"/>
              <a:t>and service is made under Rule 59(b)(2)(C)(</a:t>
            </a:r>
            <a:r>
              <a:rPr lang="en-US" b="1" dirty="0" smtClean="0"/>
              <a:t>mail</a:t>
            </a:r>
            <a:r>
              <a:rPr lang="en-US" dirty="0" smtClean="0"/>
              <a:t>), (D)</a:t>
            </a:r>
            <a:r>
              <a:rPr lang="en-US" b="1" dirty="0" smtClean="0"/>
              <a:t>(leaving with the clerk),</a:t>
            </a:r>
            <a:r>
              <a:rPr lang="en-US" dirty="0" smtClean="0"/>
              <a:t> or (F) (</a:t>
            </a:r>
            <a:r>
              <a:rPr lang="en-US" b="1" dirty="0" smtClean="0"/>
              <a:t>other means consented to</a:t>
            </a:r>
            <a:r>
              <a:rPr lang="en-US" dirty="0" smtClean="0"/>
              <a:t>), 3 days are added after the period would otherwise expire under Rule 6(a).</a:t>
            </a:r>
          </a:p>
          <a:p>
            <a:r>
              <a:rPr lang="en-US" dirty="0" smtClean="0"/>
              <a:t>Removes electronic service from means of service that gets 3-day “mail rule” extension since service is instantaneous</a:t>
            </a:r>
            <a:endParaRPr lang="en-US" dirty="0"/>
          </a:p>
        </p:txBody>
      </p:sp>
    </p:spTree>
    <p:extLst>
      <p:ext uri="{BB962C8B-B14F-4D97-AF65-F5344CB8AC3E}">
        <p14:creationId xmlns:p14="http://schemas.microsoft.com/office/powerpoint/2010/main" val="183134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16(b)(2)-Time to Issue Scheduling Order</a:t>
            </a:r>
            <a:endParaRPr lang="en-US" dirty="0"/>
          </a:p>
        </p:txBody>
      </p:sp>
      <p:sp>
        <p:nvSpPr>
          <p:cNvPr id="3" name="Content Placeholder 2"/>
          <p:cNvSpPr>
            <a:spLocks noGrp="1"/>
          </p:cNvSpPr>
          <p:nvPr>
            <p:ph idx="1"/>
          </p:nvPr>
        </p:nvSpPr>
        <p:spPr/>
        <p:txBody>
          <a:bodyPr/>
          <a:lstStyle/>
          <a:p>
            <a:r>
              <a:rPr lang="en-US" dirty="0" smtClean="0"/>
              <a:t>Change so that Court must issue scheduling order within 90 days (from 120) from when Defendant has been served or 60 days (from 90) after any Defendant has appeared “unless the judge finds good cause for the delay”</a:t>
            </a:r>
          </a:p>
          <a:p>
            <a:r>
              <a:rPr lang="en-US" dirty="0" smtClean="0"/>
              <a:t>In order to have parties and Court move quicker toward bringing case toward resolution</a:t>
            </a:r>
            <a:endParaRPr lang="en-US" dirty="0"/>
          </a:p>
        </p:txBody>
      </p:sp>
    </p:spTree>
    <p:extLst>
      <p:ext uri="{BB962C8B-B14F-4D97-AF65-F5344CB8AC3E}">
        <p14:creationId xmlns:p14="http://schemas.microsoft.com/office/powerpoint/2010/main" val="429128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16(b)(3)(B)</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 the scheduling order may:</a:t>
            </a:r>
          </a:p>
          <a:p>
            <a:r>
              <a:rPr lang="en-US" dirty="0" smtClean="0"/>
              <a:t>(iii) provide for discovery </a:t>
            </a:r>
            <a:r>
              <a:rPr lang="en-US" b="1" dirty="0" smtClean="0"/>
              <a:t>or preservation </a:t>
            </a:r>
            <a:r>
              <a:rPr lang="en-US" dirty="0" smtClean="0"/>
              <a:t>of electronically stored information;</a:t>
            </a:r>
          </a:p>
          <a:p>
            <a:r>
              <a:rPr lang="en-US" dirty="0" smtClean="0"/>
              <a:t>(iv) include any agreements the parties reach for asserting claims of privilege or protection as trial-preparation material after information is produced, </a:t>
            </a:r>
            <a:r>
              <a:rPr lang="en-US" b="1" dirty="0" smtClean="0"/>
              <a:t>including agreements reached under Federal Rule of Evidence 502</a:t>
            </a:r>
            <a:r>
              <a:rPr lang="en-US" dirty="0" smtClean="0"/>
              <a:t>;</a:t>
            </a:r>
          </a:p>
          <a:p>
            <a:r>
              <a:rPr lang="en-US" b="1" dirty="0" smtClean="0"/>
              <a:t>(v) direct that before moving for an order relating to discovery, the movant must request a conference with the court.</a:t>
            </a:r>
            <a:endParaRPr lang="en-US" b="1" dirty="0"/>
          </a:p>
        </p:txBody>
      </p:sp>
    </p:spTree>
    <p:extLst>
      <p:ext uri="{BB962C8B-B14F-4D97-AF65-F5344CB8AC3E}">
        <p14:creationId xmlns:p14="http://schemas.microsoft.com/office/powerpoint/2010/main" val="1957069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16(b)(3)(B)</a:t>
            </a:r>
          </a:p>
        </p:txBody>
      </p:sp>
      <p:sp>
        <p:nvSpPr>
          <p:cNvPr id="3" name="Content Placeholder 2"/>
          <p:cNvSpPr>
            <a:spLocks noGrp="1"/>
          </p:cNvSpPr>
          <p:nvPr>
            <p:ph idx="1"/>
          </p:nvPr>
        </p:nvSpPr>
        <p:spPr/>
        <p:txBody>
          <a:bodyPr/>
          <a:lstStyle/>
          <a:p>
            <a:r>
              <a:rPr lang="en-US" dirty="0" smtClean="0"/>
              <a:t>Rule 502 (attorney client priv and work product)</a:t>
            </a:r>
          </a:p>
          <a:p>
            <a:r>
              <a:rPr lang="en-US" dirty="0" smtClean="0"/>
              <a:t>Provides for court to allow ESI preservation in its scheduling order</a:t>
            </a:r>
          </a:p>
          <a:p>
            <a:r>
              <a:rPr lang="en-US" dirty="0" smtClean="0"/>
              <a:t>Providing for conference with judge on discovery disputes in lieu of Motion to Compel</a:t>
            </a:r>
          </a:p>
          <a:p>
            <a:r>
              <a:rPr lang="en-US" dirty="0" smtClean="0"/>
              <a:t>These are permissive but not required</a:t>
            </a:r>
            <a:endParaRPr lang="en-US" dirty="0"/>
          </a:p>
        </p:txBody>
      </p:sp>
    </p:spTree>
    <p:extLst>
      <p:ext uri="{BB962C8B-B14F-4D97-AF65-F5344CB8AC3E}">
        <p14:creationId xmlns:p14="http://schemas.microsoft.com/office/powerpoint/2010/main" val="3915804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210</TotalTime>
  <Words>2186</Words>
  <Application>Microsoft Macintosh PowerPoint</Application>
  <PresentationFormat>On-screen Show (4:3)</PresentationFormat>
  <Paragraphs>107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Breeze</vt:lpstr>
      <vt:lpstr>NATIONAL BUSINESS INSTITUTE-Advanced Civil Litigation Skills in Florida</vt:lpstr>
      <vt:lpstr>Rules Changes</vt:lpstr>
      <vt:lpstr>Rule 1-Scope and Purpose of FCRP</vt:lpstr>
      <vt:lpstr>Rule 4(m)-Summons</vt:lpstr>
      <vt:lpstr>Rule 4(m)-Summons</vt:lpstr>
      <vt:lpstr>Rule 6.  Computing and Extending Time; Time for Motion Papers</vt:lpstr>
      <vt:lpstr>Rule 16(b)(2)-Time to Issue Scheduling Order</vt:lpstr>
      <vt:lpstr>Rule 16(b)(3)(B)</vt:lpstr>
      <vt:lpstr>Rule 16(b)(3)(B)</vt:lpstr>
      <vt:lpstr>Rule 26(f)(3): Discovery Plan</vt:lpstr>
      <vt:lpstr>Rule 26(b)(1): Scope of Discovery</vt:lpstr>
      <vt:lpstr>Rule 26(b)(1): Scope of Discovery</vt:lpstr>
      <vt:lpstr>Rule 26(b)(1): Scope of Discovery</vt:lpstr>
      <vt:lpstr>Rule 26(b)(1): Scope of Discovery</vt:lpstr>
      <vt:lpstr>Rule 26(b)(1): Scope of Discovery</vt:lpstr>
      <vt:lpstr>Rule 26(d)(2): Scope of Discovery</vt:lpstr>
      <vt:lpstr>Rule 26(d)(2): Scope of Discovery</vt:lpstr>
      <vt:lpstr>Rule 34(b)(2):Responding to Document Requests</vt:lpstr>
      <vt:lpstr>Rule 34(b)(2):Responding to Document Requests</vt:lpstr>
      <vt:lpstr>Rule 34(b)(2):Responding to Document Requests</vt:lpstr>
      <vt:lpstr>Rule 37(e):Failure to Preserve ESI</vt:lpstr>
      <vt:lpstr>Rule 37(e):Failure to Preserve ESI</vt:lpstr>
      <vt:lpstr>Rule 37(e):Failure to Preserve ESI</vt:lpstr>
      <vt:lpstr>Rule 37(e):Failure to Preserve ESI</vt:lpstr>
      <vt:lpstr>Rule 37(e):Failure to Preserve ESI</vt:lpstr>
      <vt:lpstr>Rule 37(e):Failure to Preserve ESI</vt:lpstr>
      <vt:lpstr>Rule 82: Jurisdiction and Venue Unaffected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BUSINESS INSTITUTE-Advanced Civil Litigation Skills in Florida</dc:title>
  <dc:creator>scott Behren</dc:creator>
  <cp:lastModifiedBy>scott Behren</cp:lastModifiedBy>
  <cp:revision>22</cp:revision>
  <cp:lastPrinted>2017-08-21T16:47:16Z</cp:lastPrinted>
  <dcterms:created xsi:type="dcterms:W3CDTF">2017-08-20T17:46:28Z</dcterms:created>
  <dcterms:modified xsi:type="dcterms:W3CDTF">2017-08-21T17:33:06Z</dcterms:modified>
</cp:coreProperties>
</file>